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Blinker" panose="020B0604020202020204" charset="0"/>
      <p:regular r:id="rId11"/>
    </p:embeddedFont>
    <p:embeddedFont>
      <p:font typeface="Calibri" panose="020F0502020204030204" pitchFamily="34" charset="0"/>
      <p:regular r:id="rId12"/>
      <p:bold r:id="rId13"/>
      <p:italic r:id="rId14"/>
      <p:boldItalic r:id="rId15"/>
    </p:embeddedFont>
    <p:embeddedFont>
      <p:font typeface="Garet" panose="020B0604020202020204" charset="0"/>
      <p:regular r:id="rId16"/>
    </p:embeddedFont>
    <p:embeddedFont>
      <p:font typeface="Garet Bold" panose="020B0604020202020204" charset="0"/>
      <p:regular r:id="rId17"/>
    </p:embeddedFont>
    <p:embeddedFont>
      <p:font typeface="Glacial Indifference" panose="020B0604020202020204" charset="0"/>
      <p:regular r:id="rId18"/>
    </p:embeddedFont>
    <p:embeddedFont>
      <p:font typeface="Glacial Indifference Bold" panose="020B0604020202020204" charset="0"/>
      <p:regular r:id="rId19"/>
    </p:embeddedFont>
    <p:embeddedFont>
      <p:font typeface="League Spartan" panose="020B0604020202020204" charset="0"/>
      <p:regular r:id="rId20"/>
    </p:embeddedFont>
    <p:embeddedFont>
      <p:font typeface="Mont Bold" panose="020B0604020202020204" charset="0"/>
      <p:regular r:id="rId21"/>
    </p:embeddedFont>
    <p:embeddedFont>
      <p:font typeface="Poppins" panose="00000500000000000000" pitchFamily="2"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300" y="-2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10/28/2023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9.png"/><Relationship Id="rId7" Type="http://schemas.openxmlformats.org/officeDocument/2006/relationships/image" Target="../media/image17.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22.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4.jpe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25.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7.png"/><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0.png"/><Relationship Id="rId7" Type="http://schemas.openxmlformats.org/officeDocument/2006/relationships/image" Target="../media/image29.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5920341" y="-491728"/>
            <a:ext cx="4142416" cy="4114800"/>
          </a:xfrm>
          <a:custGeom>
            <a:avLst/>
            <a:gdLst/>
            <a:ahLst/>
            <a:cxnLst/>
            <a:rect l="l" t="t" r="r" b="b"/>
            <a:pathLst>
              <a:path w="4142416" h="4114800">
                <a:moveTo>
                  <a:pt x="0" y="0"/>
                </a:moveTo>
                <a:lnTo>
                  <a:pt x="4142416" y="0"/>
                </a:lnTo>
                <a:lnTo>
                  <a:pt x="4142416" y="4114800"/>
                </a:lnTo>
                <a:lnTo>
                  <a:pt x="0" y="4114800"/>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3" name="Freeform 3"/>
          <p:cNvSpPr/>
          <p:nvPr/>
        </p:nvSpPr>
        <p:spPr>
          <a:xfrm>
            <a:off x="1528379" y="5630466"/>
            <a:ext cx="3827148" cy="4114800"/>
          </a:xfrm>
          <a:custGeom>
            <a:avLst/>
            <a:gdLst/>
            <a:ahLst/>
            <a:cxnLst/>
            <a:rect l="l" t="t" r="r" b="b"/>
            <a:pathLst>
              <a:path w="3827148" h="4114800">
                <a:moveTo>
                  <a:pt x="0" y="0"/>
                </a:moveTo>
                <a:lnTo>
                  <a:pt x="3827148" y="0"/>
                </a:lnTo>
                <a:lnTo>
                  <a:pt x="3827148" y="4114800"/>
                </a:lnTo>
                <a:lnTo>
                  <a:pt x="0" y="4114800"/>
                </a:lnTo>
                <a:lnTo>
                  <a:pt x="0" y="0"/>
                </a:lnTo>
                <a:close/>
              </a:path>
            </a:pathLst>
          </a:custGeom>
          <a:blipFill>
            <a:blip r:embed="rId4">
              <a:alphaModFix amt="14000"/>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4" name="Freeform 4"/>
          <p:cNvSpPr/>
          <p:nvPr/>
        </p:nvSpPr>
        <p:spPr>
          <a:xfrm>
            <a:off x="13262259" y="681023"/>
            <a:ext cx="4368153" cy="4114800"/>
          </a:xfrm>
          <a:custGeom>
            <a:avLst/>
            <a:gdLst/>
            <a:ahLst/>
            <a:cxnLst/>
            <a:rect l="l" t="t" r="r" b="b"/>
            <a:pathLst>
              <a:path w="4368153" h="4114800">
                <a:moveTo>
                  <a:pt x="0" y="0"/>
                </a:moveTo>
                <a:lnTo>
                  <a:pt x="4368153" y="0"/>
                </a:lnTo>
                <a:lnTo>
                  <a:pt x="4368153" y="4114800"/>
                </a:lnTo>
                <a:lnTo>
                  <a:pt x="0" y="4114800"/>
                </a:lnTo>
                <a:lnTo>
                  <a:pt x="0" y="0"/>
                </a:lnTo>
                <a:close/>
              </a:path>
            </a:pathLst>
          </a:custGeom>
          <a:blipFill>
            <a:blip r:embed="rId6">
              <a:alphaModFix amt="23000"/>
              <a:extLst>
                <a:ext uri="{96DAC541-7B7A-43D3-8B79-37D633B846F1}">
                  <asvg:svgBlip xmlns:asvg="http://schemas.microsoft.com/office/drawing/2016/SVG/main" r:embed="rId7"/>
                </a:ext>
              </a:extLst>
            </a:blip>
            <a:stretch>
              <a:fillRect/>
            </a:stretch>
          </a:blipFill>
        </p:spPr>
        <p:txBody>
          <a:bodyPr/>
          <a:lstStyle/>
          <a:p>
            <a:endParaRPr lang="en-US" dirty="0"/>
          </a:p>
        </p:txBody>
      </p:sp>
      <p:sp>
        <p:nvSpPr>
          <p:cNvPr id="15" name="TextBox 15"/>
          <p:cNvSpPr txBox="1"/>
          <p:nvPr/>
        </p:nvSpPr>
        <p:spPr>
          <a:xfrm>
            <a:off x="654061" y="5612606"/>
            <a:ext cx="10532560" cy="551433"/>
          </a:xfrm>
          <a:prstGeom prst="rect">
            <a:avLst/>
          </a:prstGeom>
        </p:spPr>
        <p:txBody>
          <a:bodyPr lIns="0" tIns="0" rIns="0" bIns="0" rtlCol="0" anchor="t">
            <a:spAutoFit/>
          </a:bodyPr>
          <a:lstStyle/>
          <a:p>
            <a:pPr algn="ctr">
              <a:lnSpc>
                <a:spcPts val="4320"/>
              </a:lnSpc>
            </a:pPr>
            <a:r>
              <a:rPr lang="en-US" sz="3600" spc="1152" dirty="0">
                <a:solidFill>
                  <a:srgbClr val="FFBD59"/>
                </a:solidFill>
                <a:latin typeface="Poppins"/>
              </a:rPr>
              <a:t>HACKTOBERFEST 1.0</a:t>
            </a:r>
          </a:p>
        </p:txBody>
      </p:sp>
      <p:sp>
        <p:nvSpPr>
          <p:cNvPr id="16" name="TextBox 16"/>
          <p:cNvSpPr txBox="1"/>
          <p:nvPr/>
        </p:nvSpPr>
        <p:spPr>
          <a:xfrm>
            <a:off x="-713457" y="3645694"/>
            <a:ext cx="13267596" cy="1846659"/>
          </a:xfrm>
          <a:prstGeom prst="rect">
            <a:avLst/>
          </a:prstGeom>
        </p:spPr>
        <p:txBody>
          <a:bodyPr lIns="0" tIns="0" rIns="0" bIns="0" rtlCol="0" anchor="t">
            <a:spAutoFit/>
          </a:bodyPr>
          <a:lstStyle/>
          <a:p>
            <a:pPr algn="ctr">
              <a:lnSpc>
                <a:spcPts val="14400"/>
              </a:lnSpc>
            </a:pPr>
            <a:r>
              <a:rPr lang="en-US" sz="12000" dirty="0">
                <a:solidFill>
                  <a:srgbClr val="FFFFFF"/>
                </a:solidFill>
                <a:latin typeface="Mont Bold"/>
              </a:rPr>
              <a:t>GLITCH</a:t>
            </a:r>
          </a:p>
        </p:txBody>
      </p:sp>
      <p:pic>
        <p:nvPicPr>
          <p:cNvPr id="18" name="Picture 17">
            <a:extLst>
              <a:ext uri="{FF2B5EF4-FFF2-40B4-BE49-F238E27FC236}">
                <a16:creationId xmlns:a16="http://schemas.microsoft.com/office/drawing/2014/main" id="{A1643634-47E7-D849-E905-162802F9D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52600" y="-266700"/>
            <a:ext cx="4761905" cy="47619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dirty="0"/>
          </a:p>
        </p:txBody>
      </p:sp>
      <p:sp>
        <p:nvSpPr>
          <p:cNvPr id="3" name="Freeform 3"/>
          <p:cNvSpPr/>
          <p:nvPr/>
        </p:nvSpPr>
        <p:spPr>
          <a:xfrm>
            <a:off x="13900097" y="-3632307"/>
            <a:ext cx="8775807" cy="8775807"/>
          </a:xfrm>
          <a:custGeom>
            <a:avLst/>
            <a:gdLst/>
            <a:ahLst/>
            <a:cxnLst/>
            <a:rect l="l" t="t" r="r" b="b"/>
            <a:pathLst>
              <a:path w="8775807" h="8775807">
                <a:moveTo>
                  <a:pt x="0" y="0"/>
                </a:moveTo>
                <a:lnTo>
                  <a:pt x="8775806" y="0"/>
                </a:lnTo>
                <a:lnTo>
                  <a:pt x="8775806" y="8775807"/>
                </a:lnTo>
                <a:lnTo>
                  <a:pt x="0" y="8775807"/>
                </a:lnTo>
                <a:lnTo>
                  <a:pt x="0" y="0"/>
                </a:lnTo>
                <a:close/>
              </a:path>
            </a:pathLst>
          </a:custGeom>
          <a:blipFill>
            <a:blip r:embed="rId3">
              <a:alphaModFix amt="80000"/>
            </a:blip>
            <a:stretch>
              <a:fillRect/>
            </a:stretch>
          </a:blipFill>
        </p:spPr>
        <p:txBody>
          <a:bodyPr/>
          <a:lstStyle/>
          <a:p>
            <a:endParaRPr lang="en-US" dirty="0"/>
          </a:p>
        </p:txBody>
      </p:sp>
      <p:sp>
        <p:nvSpPr>
          <p:cNvPr id="4" name="Freeform 4"/>
          <p:cNvSpPr/>
          <p:nvPr/>
        </p:nvSpPr>
        <p:spPr>
          <a:xfrm>
            <a:off x="8985519" y="2032951"/>
            <a:ext cx="3945958" cy="4812144"/>
          </a:xfrm>
          <a:custGeom>
            <a:avLst/>
            <a:gdLst/>
            <a:ahLst/>
            <a:cxnLst/>
            <a:rect l="l" t="t" r="r" b="b"/>
            <a:pathLst>
              <a:path w="3945958" h="4812144">
                <a:moveTo>
                  <a:pt x="0" y="0"/>
                </a:moveTo>
                <a:lnTo>
                  <a:pt x="3945958" y="0"/>
                </a:lnTo>
                <a:lnTo>
                  <a:pt x="3945958" y="4812144"/>
                </a:lnTo>
                <a:lnTo>
                  <a:pt x="0" y="481214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dirty="0"/>
          </a:p>
        </p:txBody>
      </p:sp>
      <p:sp>
        <p:nvSpPr>
          <p:cNvPr id="5" name="TextBox 5"/>
          <p:cNvSpPr txBox="1"/>
          <p:nvPr/>
        </p:nvSpPr>
        <p:spPr>
          <a:xfrm>
            <a:off x="748552" y="1074518"/>
            <a:ext cx="8005709" cy="2069266"/>
          </a:xfrm>
          <a:prstGeom prst="rect">
            <a:avLst/>
          </a:prstGeom>
        </p:spPr>
        <p:txBody>
          <a:bodyPr lIns="0" tIns="0" rIns="0" bIns="0" rtlCol="0" anchor="t">
            <a:spAutoFit/>
          </a:bodyPr>
          <a:lstStyle/>
          <a:p>
            <a:pPr marL="0" lvl="0" indent="0" algn="l">
              <a:lnSpc>
                <a:spcPts val="7967"/>
              </a:lnSpc>
              <a:spcBef>
                <a:spcPct val="0"/>
              </a:spcBef>
            </a:pPr>
            <a:r>
              <a:rPr lang="en-US" sz="7967" u="none" strike="noStrike" dirty="0">
                <a:solidFill>
                  <a:srgbClr val="F5F5F3"/>
                </a:solidFill>
                <a:latin typeface="League Spartan"/>
              </a:rPr>
              <a:t>Problem statement</a:t>
            </a:r>
          </a:p>
        </p:txBody>
      </p:sp>
      <p:sp>
        <p:nvSpPr>
          <p:cNvPr id="6" name="TextBox 6"/>
          <p:cNvSpPr txBox="1"/>
          <p:nvPr/>
        </p:nvSpPr>
        <p:spPr>
          <a:xfrm>
            <a:off x="928491" y="4720685"/>
            <a:ext cx="7696631" cy="3058530"/>
          </a:xfrm>
          <a:prstGeom prst="rect">
            <a:avLst/>
          </a:prstGeom>
        </p:spPr>
        <p:txBody>
          <a:bodyPr lIns="0" tIns="0" rIns="0" bIns="0" rtlCol="0" anchor="t">
            <a:spAutoFit/>
          </a:bodyPr>
          <a:lstStyle/>
          <a:p>
            <a:pPr marL="0" lvl="0" indent="0" algn="l">
              <a:lnSpc>
                <a:spcPts val="2954"/>
              </a:lnSpc>
              <a:spcBef>
                <a:spcPct val="0"/>
              </a:spcBef>
            </a:pPr>
            <a:r>
              <a:rPr lang="en-US" sz="2000" dirty="0">
                <a:solidFill>
                  <a:schemeClr val="bg1"/>
                </a:solidFill>
              </a:rPr>
              <a:t>Create an efficient online health practice management website for doctors and patients. Users can register or log in with their credentials to access their profiles. Key features include appointment scheduling for both doctors and patients, the ability for doctors to upload X-rays and files, and the ability for patients to view them. The platform should also facilitate treatment planning by offering alternatives, cost estimates, and bill generation. This process should be seamless for both doctors and patients.</a:t>
            </a:r>
            <a:endParaRPr lang="en-US" sz="1969" u="none" strike="noStrike" dirty="0">
              <a:solidFill>
                <a:schemeClr val="bg1"/>
              </a:solidFill>
              <a:latin typeface="Mont Bold"/>
            </a:endParaRPr>
          </a:p>
        </p:txBody>
      </p:sp>
      <p:grpSp>
        <p:nvGrpSpPr>
          <p:cNvPr id="9" name="Group 9"/>
          <p:cNvGrpSpPr>
            <a:grpSpLocks noChangeAspect="1"/>
          </p:cNvGrpSpPr>
          <p:nvPr/>
        </p:nvGrpSpPr>
        <p:grpSpPr>
          <a:xfrm>
            <a:off x="10958498" y="285875"/>
            <a:ext cx="6300802" cy="8985167"/>
            <a:chOff x="0" y="0"/>
            <a:chExt cx="4292600" cy="6121400"/>
          </a:xfrm>
        </p:grpSpPr>
        <p:sp>
          <p:nvSpPr>
            <p:cNvPr id="10" name="Freeform 10"/>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6"/>
              <a:stretch>
                <a:fillRect l="-20377" r="-20377"/>
              </a:stretch>
            </a:blipFill>
          </p:spPr>
          <p:txBody>
            <a:bodyPr/>
            <a:lstStyle/>
            <a:p>
              <a:endParaRPr lang="en-US" dirty="0"/>
            </a:p>
          </p:txBody>
        </p:sp>
        <p:sp>
          <p:nvSpPr>
            <p:cNvPr id="11" name="Freeform 11"/>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7"/>
              <a:stretch>
                <a:fillRect/>
              </a:stretch>
            </a:blipFill>
          </p:spPr>
          <p:txBody>
            <a:bodyPr/>
            <a:lstStyle/>
            <a:p>
              <a:endParaRPr lang="en-US" dirty="0"/>
            </a:p>
          </p:txBody>
        </p:sp>
      </p:grpSp>
      <p:sp>
        <p:nvSpPr>
          <p:cNvPr id="12" name="Freeform 12"/>
          <p:cNvSpPr/>
          <p:nvPr/>
        </p:nvSpPr>
        <p:spPr>
          <a:xfrm rot="-5618979">
            <a:off x="13635652" y="7714883"/>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8"/>
            <a:stretch>
              <a:fillRect/>
            </a:stretch>
          </a:blipFill>
        </p:spPr>
        <p:txBody>
          <a:bodyPr/>
          <a:lstStyle/>
          <a:p>
            <a:endParaRPr lang="en-US" dirty="0"/>
          </a:p>
        </p:txBody>
      </p:sp>
      <p:sp>
        <p:nvSpPr>
          <p:cNvPr id="13" name="TextBox 12">
            <a:extLst>
              <a:ext uri="{FF2B5EF4-FFF2-40B4-BE49-F238E27FC236}">
                <a16:creationId xmlns:a16="http://schemas.microsoft.com/office/drawing/2014/main" id="{C8AC1B09-E541-195F-4DDD-714FB3AD0EA0}"/>
              </a:ext>
            </a:extLst>
          </p:cNvPr>
          <p:cNvSpPr txBox="1"/>
          <p:nvPr/>
        </p:nvSpPr>
        <p:spPr>
          <a:xfrm>
            <a:off x="903091" y="3767574"/>
            <a:ext cx="7113808" cy="954107"/>
          </a:xfrm>
          <a:prstGeom prst="rect">
            <a:avLst/>
          </a:prstGeom>
          <a:noFill/>
        </p:spPr>
        <p:txBody>
          <a:bodyPr wrap="square" rtlCol="0">
            <a:spAutoFit/>
          </a:bodyPr>
          <a:lstStyle/>
          <a:p>
            <a:r>
              <a:rPr lang="en-US" sz="2800" b="1" dirty="0">
                <a:solidFill>
                  <a:srgbClr val="FFC000"/>
                </a:solidFill>
              </a:rPr>
              <a:t>PS 1</a:t>
            </a:r>
          </a:p>
          <a:p>
            <a:r>
              <a:rPr lang="en-US" sz="2800" b="1" dirty="0">
                <a:solidFill>
                  <a:srgbClr val="FFC000"/>
                </a:solidFill>
              </a:rPr>
              <a:t>HEALTHCARE MANAGEMENT SYSTEM</a:t>
            </a:r>
            <a:endParaRPr lang="en-IN" sz="2800" b="1" dirty="0">
              <a:solidFill>
                <a:srgbClr val="FFC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dirty="0"/>
          </a:p>
        </p:txBody>
      </p:sp>
      <p:sp>
        <p:nvSpPr>
          <p:cNvPr id="3" name="Freeform 3"/>
          <p:cNvSpPr/>
          <p:nvPr/>
        </p:nvSpPr>
        <p:spPr>
          <a:xfrm>
            <a:off x="14328708" y="-3650166"/>
            <a:ext cx="8775807" cy="8775807"/>
          </a:xfrm>
          <a:custGeom>
            <a:avLst/>
            <a:gdLst/>
            <a:ahLst/>
            <a:cxnLst/>
            <a:rect l="l" t="t" r="r" b="b"/>
            <a:pathLst>
              <a:path w="8775807" h="8775807">
                <a:moveTo>
                  <a:pt x="0" y="0"/>
                </a:moveTo>
                <a:lnTo>
                  <a:pt x="8775806" y="0"/>
                </a:lnTo>
                <a:lnTo>
                  <a:pt x="8775806" y="8775807"/>
                </a:lnTo>
                <a:lnTo>
                  <a:pt x="0" y="8775807"/>
                </a:lnTo>
                <a:lnTo>
                  <a:pt x="0" y="0"/>
                </a:lnTo>
                <a:close/>
              </a:path>
            </a:pathLst>
          </a:custGeom>
          <a:blipFill>
            <a:blip r:embed="rId3">
              <a:alphaModFix amt="80000"/>
            </a:blip>
            <a:stretch>
              <a:fillRect/>
            </a:stretch>
          </a:blipFill>
        </p:spPr>
        <p:txBody>
          <a:bodyPr/>
          <a:lstStyle/>
          <a:p>
            <a:endParaRPr lang="en-US" dirty="0"/>
          </a:p>
        </p:txBody>
      </p:sp>
      <p:sp>
        <p:nvSpPr>
          <p:cNvPr id="4" name="Freeform 4"/>
          <p:cNvSpPr/>
          <p:nvPr/>
        </p:nvSpPr>
        <p:spPr>
          <a:xfrm rot="-5618979">
            <a:off x="6194724" y="7286406"/>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4"/>
            <a:stretch>
              <a:fillRect/>
            </a:stretch>
          </a:blipFill>
        </p:spPr>
        <p:txBody>
          <a:bodyPr/>
          <a:lstStyle/>
          <a:p>
            <a:endParaRPr lang="en-US" dirty="0"/>
          </a:p>
        </p:txBody>
      </p:sp>
      <p:sp>
        <p:nvSpPr>
          <p:cNvPr id="5" name="Freeform 5"/>
          <p:cNvSpPr/>
          <p:nvPr/>
        </p:nvSpPr>
        <p:spPr>
          <a:xfrm>
            <a:off x="0" y="7023157"/>
            <a:ext cx="3688198" cy="5338181"/>
          </a:xfrm>
          <a:custGeom>
            <a:avLst/>
            <a:gdLst/>
            <a:ahLst/>
            <a:cxnLst/>
            <a:rect l="l" t="t" r="r" b="b"/>
            <a:pathLst>
              <a:path w="3688198" h="5338181">
                <a:moveTo>
                  <a:pt x="0" y="0"/>
                </a:moveTo>
                <a:lnTo>
                  <a:pt x="3688198" y="0"/>
                </a:lnTo>
                <a:lnTo>
                  <a:pt x="3688198" y="5338181"/>
                </a:lnTo>
                <a:lnTo>
                  <a:pt x="0" y="53381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sp>
        <p:nvSpPr>
          <p:cNvPr id="6" name="Freeform 6"/>
          <p:cNvSpPr/>
          <p:nvPr/>
        </p:nvSpPr>
        <p:spPr>
          <a:xfrm>
            <a:off x="-922700" y="-1727306"/>
            <a:ext cx="3488408" cy="5912556"/>
          </a:xfrm>
          <a:custGeom>
            <a:avLst/>
            <a:gdLst/>
            <a:ahLst/>
            <a:cxnLst/>
            <a:rect l="l" t="t" r="r" b="b"/>
            <a:pathLst>
              <a:path w="3488408" h="5912556">
                <a:moveTo>
                  <a:pt x="0" y="0"/>
                </a:moveTo>
                <a:lnTo>
                  <a:pt x="3488408" y="0"/>
                </a:lnTo>
                <a:lnTo>
                  <a:pt x="3488408" y="5912556"/>
                </a:lnTo>
                <a:lnTo>
                  <a:pt x="0" y="5912556"/>
                </a:lnTo>
                <a:lnTo>
                  <a:pt x="0" y="0"/>
                </a:lnTo>
                <a:close/>
              </a:path>
            </a:pathLst>
          </a:custGeom>
          <a:blipFill>
            <a:blip r:embed="rId7"/>
            <a:stretch>
              <a:fillRect/>
            </a:stretch>
          </a:blipFill>
        </p:spPr>
        <p:txBody>
          <a:bodyPr/>
          <a:lstStyle/>
          <a:p>
            <a:endParaRPr lang="en-US" dirty="0"/>
          </a:p>
        </p:txBody>
      </p:sp>
      <p:grpSp>
        <p:nvGrpSpPr>
          <p:cNvPr id="7" name="Group 7"/>
          <p:cNvGrpSpPr>
            <a:grpSpLocks noChangeAspect="1"/>
          </p:cNvGrpSpPr>
          <p:nvPr/>
        </p:nvGrpSpPr>
        <p:grpSpPr>
          <a:xfrm>
            <a:off x="696792" y="1711818"/>
            <a:ext cx="6489085" cy="6827646"/>
            <a:chOff x="0" y="0"/>
            <a:chExt cx="5842000" cy="6146800"/>
          </a:xfrm>
        </p:grpSpPr>
        <p:sp>
          <p:nvSpPr>
            <p:cNvPr id="8" name="Freeform 8"/>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8"/>
              <a:stretch>
                <a:fillRect l="-28962" r="-28962"/>
              </a:stretch>
            </a:blipFill>
          </p:spPr>
          <p:txBody>
            <a:bodyPr/>
            <a:lstStyle/>
            <a:p>
              <a:endParaRPr lang="en-US" dirty="0"/>
            </a:p>
          </p:txBody>
        </p:sp>
        <p:sp>
          <p:nvSpPr>
            <p:cNvPr id="9" name="Freeform 9"/>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9"/>
              <a:stretch>
                <a:fillRect t="-286" b="-286"/>
              </a:stretch>
            </a:blipFill>
          </p:spPr>
          <p:txBody>
            <a:bodyPr/>
            <a:lstStyle/>
            <a:p>
              <a:endParaRPr lang="en-US" dirty="0"/>
            </a:p>
          </p:txBody>
        </p:sp>
      </p:grpSp>
      <p:grpSp>
        <p:nvGrpSpPr>
          <p:cNvPr id="10" name="Group 10"/>
          <p:cNvGrpSpPr/>
          <p:nvPr/>
        </p:nvGrpSpPr>
        <p:grpSpPr>
          <a:xfrm>
            <a:off x="8525286" y="1371847"/>
            <a:ext cx="7626482" cy="5948902"/>
            <a:chOff x="0" y="190500"/>
            <a:chExt cx="10168642" cy="7931869"/>
          </a:xfrm>
        </p:grpSpPr>
        <p:sp>
          <p:nvSpPr>
            <p:cNvPr id="11" name="TextBox 11"/>
            <p:cNvSpPr txBox="1"/>
            <p:nvPr/>
          </p:nvSpPr>
          <p:spPr>
            <a:xfrm>
              <a:off x="0" y="2924365"/>
              <a:ext cx="10168642" cy="5198004"/>
            </a:xfrm>
            <a:prstGeom prst="rect">
              <a:avLst/>
            </a:prstGeom>
          </p:spPr>
          <p:txBody>
            <a:bodyPr lIns="0" tIns="0" rIns="0" bIns="0" rtlCol="0" anchor="t">
              <a:spAutoFit/>
            </a:bodyPr>
            <a:lstStyle/>
            <a:p>
              <a:pPr marL="0" lvl="0" indent="0" algn="l">
                <a:lnSpc>
                  <a:spcPts val="3777"/>
                </a:lnSpc>
                <a:spcBef>
                  <a:spcPct val="0"/>
                </a:spcBef>
              </a:pPr>
              <a:r>
                <a:rPr lang="en-US" sz="3200" b="1" dirty="0">
                  <a:solidFill>
                    <a:srgbClr val="FFC000"/>
                  </a:solidFill>
                </a:rPr>
                <a:t>MedHub</a:t>
              </a:r>
              <a:r>
                <a:rPr lang="en-US" sz="3200" b="0" i="0" dirty="0">
                  <a:solidFill>
                    <a:schemeClr val="bg1"/>
                  </a:solidFill>
                  <a:effectLst/>
                </a:rPr>
                <a:t> is an all-in-one platform designed to enhance the efficiency of healthcare practice management for doctors and the experience for patients. It incorporates advanced features to simplify scheduling, streamline file sharing, provide comprehensive treatment planning, and offer healthcare information and disease awareness.</a:t>
              </a:r>
              <a:endParaRPr lang="en-US" sz="2905" u="none" strike="noStrike" dirty="0">
                <a:solidFill>
                  <a:schemeClr val="bg1"/>
                </a:solidFill>
              </a:endParaRPr>
            </a:p>
          </p:txBody>
        </p:sp>
        <p:sp>
          <p:nvSpPr>
            <p:cNvPr id="12" name="TextBox 12"/>
            <p:cNvSpPr txBox="1"/>
            <p:nvPr/>
          </p:nvSpPr>
          <p:spPr>
            <a:xfrm>
              <a:off x="0" y="190500"/>
              <a:ext cx="10168642" cy="1775821"/>
            </a:xfrm>
            <a:prstGeom prst="rect">
              <a:avLst/>
            </a:prstGeom>
          </p:spPr>
          <p:txBody>
            <a:bodyPr lIns="0" tIns="0" rIns="0" bIns="0" rtlCol="0" anchor="t">
              <a:spAutoFit/>
            </a:bodyPr>
            <a:lstStyle/>
            <a:p>
              <a:pPr marL="0" lvl="0" indent="0" algn="l">
                <a:lnSpc>
                  <a:spcPts val="9685"/>
                </a:lnSpc>
                <a:spcBef>
                  <a:spcPct val="0"/>
                </a:spcBef>
              </a:pPr>
              <a:r>
                <a:rPr lang="en-US" sz="9685" u="none" strike="noStrike" dirty="0">
                  <a:solidFill>
                    <a:srgbClr val="FFFFFF"/>
                  </a:solidFill>
                  <a:latin typeface="League Spartan"/>
                </a:rPr>
                <a:t>Solution</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886"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dirty="0"/>
          </a:p>
        </p:txBody>
      </p:sp>
      <p:sp>
        <p:nvSpPr>
          <p:cNvPr id="3" name="Freeform 3"/>
          <p:cNvSpPr/>
          <p:nvPr/>
        </p:nvSpPr>
        <p:spPr>
          <a:xfrm>
            <a:off x="-3012179" y="-3359203"/>
            <a:ext cx="7088151" cy="7088151"/>
          </a:xfrm>
          <a:custGeom>
            <a:avLst/>
            <a:gdLst/>
            <a:ahLst/>
            <a:cxnLst/>
            <a:rect l="l" t="t" r="r" b="b"/>
            <a:pathLst>
              <a:path w="7088151" h="7088151">
                <a:moveTo>
                  <a:pt x="0" y="0"/>
                </a:moveTo>
                <a:lnTo>
                  <a:pt x="7088151" y="0"/>
                </a:lnTo>
                <a:lnTo>
                  <a:pt x="7088151" y="7088151"/>
                </a:lnTo>
                <a:lnTo>
                  <a:pt x="0" y="7088151"/>
                </a:lnTo>
                <a:lnTo>
                  <a:pt x="0" y="0"/>
                </a:lnTo>
                <a:close/>
              </a:path>
            </a:pathLst>
          </a:custGeom>
          <a:blipFill>
            <a:blip r:embed="rId3">
              <a:alphaModFix amt="80000"/>
            </a:blip>
            <a:stretch>
              <a:fillRect/>
            </a:stretch>
          </a:blipFill>
        </p:spPr>
        <p:txBody>
          <a:bodyPr/>
          <a:lstStyle/>
          <a:p>
            <a:endParaRPr lang="en-US" dirty="0"/>
          </a:p>
        </p:txBody>
      </p:sp>
      <p:sp>
        <p:nvSpPr>
          <p:cNvPr id="4" name="Freeform 4"/>
          <p:cNvSpPr/>
          <p:nvPr/>
        </p:nvSpPr>
        <p:spPr>
          <a:xfrm>
            <a:off x="9375057" y="1874865"/>
            <a:ext cx="3945958" cy="4812144"/>
          </a:xfrm>
          <a:custGeom>
            <a:avLst/>
            <a:gdLst/>
            <a:ahLst/>
            <a:cxnLst/>
            <a:rect l="l" t="t" r="r" b="b"/>
            <a:pathLst>
              <a:path w="3945958" h="4812144">
                <a:moveTo>
                  <a:pt x="0" y="0"/>
                </a:moveTo>
                <a:lnTo>
                  <a:pt x="3945959" y="0"/>
                </a:lnTo>
                <a:lnTo>
                  <a:pt x="3945959" y="4812145"/>
                </a:lnTo>
                <a:lnTo>
                  <a:pt x="0" y="481214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dirty="0"/>
          </a:p>
        </p:txBody>
      </p:sp>
      <p:sp>
        <p:nvSpPr>
          <p:cNvPr id="5" name="TextBox 5"/>
          <p:cNvSpPr txBox="1"/>
          <p:nvPr/>
        </p:nvSpPr>
        <p:spPr>
          <a:xfrm>
            <a:off x="748552" y="1074518"/>
            <a:ext cx="8005709" cy="3078916"/>
          </a:xfrm>
          <a:prstGeom prst="rect">
            <a:avLst/>
          </a:prstGeom>
        </p:spPr>
        <p:txBody>
          <a:bodyPr lIns="0" tIns="0" rIns="0" bIns="0" rtlCol="0" anchor="t">
            <a:spAutoFit/>
          </a:bodyPr>
          <a:lstStyle/>
          <a:p>
            <a:pPr marL="0" lvl="0" indent="0" algn="l">
              <a:lnSpc>
                <a:spcPts val="7967"/>
              </a:lnSpc>
              <a:spcBef>
                <a:spcPct val="0"/>
              </a:spcBef>
            </a:pPr>
            <a:r>
              <a:rPr lang="en-US" sz="7967" u="none" strike="noStrike" dirty="0">
                <a:solidFill>
                  <a:srgbClr val="F5F5F3"/>
                </a:solidFill>
                <a:latin typeface="League Spartan"/>
              </a:rPr>
              <a:t>Key Features and Functionality</a:t>
            </a:r>
          </a:p>
        </p:txBody>
      </p:sp>
      <p:grpSp>
        <p:nvGrpSpPr>
          <p:cNvPr id="6" name="Group 6"/>
          <p:cNvGrpSpPr/>
          <p:nvPr/>
        </p:nvGrpSpPr>
        <p:grpSpPr>
          <a:xfrm>
            <a:off x="694222" y="4808889"/>
            <a:ext cx="9246462" cy="2088431"/>
            <a:chOff x="0" y="-66675"/>
            <a:chExt cx="12157861" cy="2295690"/>
          </a:xfrm>
        </p:grpSpPr>
        <p:sp>
          <p:nvSpPr>
            <p:cNvPr id="7" name="TextBox 7"/>
            <p:cNvSpPr txBox="1"/>
            <p:nvPr/>
          </p:nvSpPr>
          <p:spPr>
            <a:xfrm>
              <a:off x="0" y="-66675"/>
              <a:ext cx="12157861" cy="518432"/>
            </a:xfrm>
            <a:prstGeom prst="rect">
              <a:avLst/>
            </a:prstGeom>
          </p:spPr>
          <p:txBody>
            <a:bodyPr lIns="0" tIns="0" rIns="0" bIns="0" rtlCol="0" anchor="t">
              <a:spAutoFit/>
            </a:bodyPr>
            <a:lstStyle/>
            <a:p>
              <a:pPr marL="0" lvl="0" indent="0" algn="l">
                <a:lnSpc>
                  <a:spcPts val="3341"/>
                </a:lnSpc>
                <a:spcBef>
                  <a:spcPct val="0"/>
                </a:spcBef>
              </a:pPr>
              <a:r>
                <a:rPr lang="en-US" sz="2227" dirty="0">
                  <a:solidFill>
                    <a:srgbClr val="F5F5F3"/>
                  </a:solidFill>
                  <a:latin typeface="Glacial Indifference Bold"/>
                </a:rPr>
                <a:t>- APPOINTMENT SCHEDULING</a:t>
              </a:r>
              <a:endParaRPr lang="en-US" sz="2227" u="none" strike="noStrike" dirty="0">
                <a:solidFill>
                  <a:srgbClr val="F5F5F3"/>
                </a:solidFill>
                <a:latin typeface="Glacial Indifference Bold"/>
              </a:endParaRPr>
            </a:p>
          </p:txBody>
        </p:sp>
        <p:sp>
          <p:nvSpPr>
            <p:cNvPr id="8" name="TextBox 8"/>
            <p:cNvSpPr txBox="1"/>
            <p:nvPr/>
          </p:nvSpPr>
          <p:spPr>
            <a:xfrm>
              <a:off x="0" y="823467"/>
              <a:ext cx="12157861" cy="518432"/>
            </a:xfrm>
            <a:prstGeom prst="rect">
              <a:avLst/>
            </a:prstGeom>
          </p:spPr>
          <p:txBody>
            <a:bodyPr lIns="0" tIns="0" rIns="0" bIns="0" rtlCol="0" anchor="t">
              <a:spAutoFit/>
            </a:bodyPr>
            <a:lstStyle/>
            <a:p>
              <a:pPr marL="0" lvl="0" indent="0" algn="l">
                <a:lnSpc>
                  <a:spcPts val="3341"/>
                </a:lnSpc>
                <a:spcBef>
                  <a:spcPct val="0"/>
                </a:spcBef>
              </a:pPr>
              <a:r>
                <a:rPr lang="en-US" sz="2227" u="none" strike="noStrike" dirty="0">
                  <a:solidFill>
                    <a:srgbClr val="F5F5F3"/>
                  </a:solidFill>
                  <a:latin typeface="Glacial Indifference Bold"/>
                </a:rPr>
                <a:t>- CHATBOT INTEGRATION</a:t>
              </a:r>
            </a:p>
          </p:txBody>
        </p:sp>
        <p:sp>
          <p:nvSpPr>
            <p:cNvPr id="9" name="TextBox 9"/>
            <p:cNvSpPr txBox="1"/>
            <p:nvPr/>
          </p:nvSpPr>
          <p:spPr>
            <a:xfrm>
              <a:off x="0" y="1710583"/>
              <a:ext cx="12157861" cy="518432"/>
            </a:xfrm>
            <a:prstGeom prst="rect">
              <a:avLst/>
            </a:prstGeom>
          </p:spPr>
          <p:txBody>
            <a:bodyPr lIns="0" tIns="0" rIns="0" bIns="0" rtlCol="0" anchor="t">
              <a:spAutoFit/>
            </a:bodyPr>
            <a:lstStyle/>
            <a:p>
              <a:pPr marL="0" lvl="0" indent="0" algn="l">
                <a:lnSpc>
                  <a:spcPts val="3341"/>
                </a:lnSpc>
                <a:spcBef>
                  <a:spcPct val="0"/>
                </a:spcBef>
              </a:pPr>
              <a:r>
                <a:rPr lang="en-US" sz="2227" u="none" strike="noStrike" dirty="0">
                  <a:solidFill>
                    <a:srgbClr val="F5F5F3"/>
                  </a:solidFill>
                  <a:latin typeface="Glacial Indifference Bold"/>
                </a:rPr>
                <a:t>- MEDICAL REPORT SHARING</a:t>
              </a:r>
            </a:p>
          </p:txBody>
        </p:sp>
      </p:grpSp>
      <p:sp>
        <p:nvSpPr>
          <p:cNvPr id="10" name="Freeform 10"/>
          <p:cNvSpPr/>
          <p:nvPr/>
        </p:nvSpPr>
        <p:spPr>
          <a:xfrm>
            <a:off x="14841110" y="-1815313"/>
            <a:ext cx="4199972" cy="7118597"/>
          </a:xfrm>
          <a:custGeom>
            <a:avLst/>
            <a:gdLst/>
            <a:ahLst/>
            <a:cxnLst/>
            <a:rect l="l" t="t" r="r" b="b"/>
            <a:pathLst>
              <a:path w="4199972" h="7118597">
                <a:moveTo>
                  <a:pt x="0" y="0"/>
                </a:moveTo>
                <a:lnTo>
                  <a:pt x="4199972" y="0"/>
                </a:lnTo>
                <a:lnTo>
                  <a:pt x="4199972" y="7118598"/>
                </a:lnTo>
                <a:lnTo>
                  <a:pt x="0" y="7118598"/>
                </a:lnTo>
                <a:lnTo>
                  <a:pt x="0" y="0"/>
                </a:lnTo>
                <a:close/>
              </a:path>
            </a:pathLst>
          </a:custGeom>
          <a:blipFill>
            <a:blip r:embed="rId6"/>
            <a:stretch>
              <a:fillRect/>
            </a:stretch>
          </a:blipFill>
        </p:spPr>
        <p:txBody>
          <a:bodyPr/>
          <a:lstStyle/>
          <a:p>
            <a:endParaRPr lang="en-US" dirty="0"/>
          </a:p>
        </p:txBody>
      </p:sp>
      <p:grpSp>
        <p:nvGrpSpPr>
          <p:cNvPr id="11" name="Group 11"/>
          <p:cNvGrpSpPr>
            <a:grpSpLocks noChangeAspect="1"/>
          </p:cNvGrpSpPr>
          <p:nvPr/>
        </p:nvGrpSpPr>
        <p:grpSpPr>
          <a:xfrm>
            <a:off x="10958498" y="285875"/>
            <a:ext cx="6300802" cy="8985167"/>
            <a:chOff x="0" y="0"/>
            <a:chExt cx="4292600" cy="6121400"/>
          </a:xfrm>
        </p:grpSpPr>
        <p:sp>
          <p:nvSpPr>
            <p:cNvPr id="12" name="Freeform 12"/>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7"/>
              <a:stretch>
                <a:fillRect l="-46104" r="-68336"/>
              </a:stretch>
            </a:blipFill>
          </p:spPr>
          <p:txBody>
            <a:bodyPr/>
            <a:lstStyle/>
            <a:p>
              <a:endParaRPr lang="en-US" dirty="0"/>
            </a:p>
          </p:txBody>
        </p:sp>
        <p:sp>
          <p:nvSpPr>
            <p:cNvPr id="13" name="Freeform 13"/>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8"/>
              <a:stretch>
                <a:fillRect/>
              </a:stretch>
            </a:blipFill>
          </p:spPr>
          <p:txBody>
            <a:bodyPr/>
            <a:lstStyle/>
            <a:p>
              <a:endParaRPr lang="en-US" dirty="0"/>
            </a:p>
          </p:txBody>
        </p:sp>
      </p:grpSp>
      <p:sp>
        <p:nvSpPr>
          <p:cNvPr id="14" name="Freeform 14"/>
          <p:cNvSpPr/>
          <p:nvPr/>
        </p:nvSpPr>
        <p:spPr>
          <a:xfrm rot="-5618979">
            <a:off x="13635652" y="7714883"/>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9"/>
            <a:stretch>
              <a:fillRect/>
            </a:stretch>
          </a:blipFill>
        </p:spPr>
        <p:txBody>
          <a:bodyPr/>
          <a:lstStyle/>
          <a:p>
            <a:endParaRPr lang="en-US" dirty="0"/>
          </a:p>
        </p:txBody>
      </p:sp>
      <p:grpSp>
        <p:nvGrpSpPr>
          <p:cNvPr id="23" name="Group 6">
            <a:extLst>
              <a:ext uri="{FF2B5EF4-FFF2-40B4-BE49-F238E27FC236}">
                <a16:creationId xmlns:a16="http://schemas.microsoft.com/office/drawing/2014/main" id="{0B0E8239-EC99-5DAB-0AC4-5A2C7608C66C}"/>
              </a:ext>
            </a:extLst>
          </p:cNvPr>
          <p:cNvGrpSpPr/>
          <p:nvPr/>
        </p:nvGrpSpPr>
        <p:grpSpPr>
          <a:xfrm>
            <a:off x="667008" y="7259509"/>
            <a:ext cx="9246462" cy="2005628"/>
            <a:chOff x="0" y="-66675"/>
            <a:chExt cx="12157861" cy="2204669"/>
          </a:xfrm>
        </p:grpSpPr>
        <p:sp>
          <p:nvSpPr>
            <p:cNvPr id="24" name="TextBox 7">
              <a:extLst>
                <a:ext uri="{FF2B5EF4-FFF2-40B4-BE49-F238E27FC236}">
                  <a16:creationId xmlns:a16="http://schemas.microsoft.com/office/drawing/2014/main" id="{96661E51-C114-3A34-0CF0-74BFAF76EE44}"/>
                </a:ext>
              </a:extLst>
            </p:cNvPr>
            <p:cNvSpPr txBox="1"/>
            <p:nvPr/>
          </p:nvSpPr>
          <p:spPr>
            <a:xfrm>
              <a:off x="0" y="-66675"/>
              <a:ext cx="12157861" cy="427411"/>
            </a:xfrm>
            <a:prstGeom prst="rect">
              <a:avLst/>
            </a:prstGeom>
          </p:spPr>
          <p:txBody>
            <a:bodyPr lIns="0" tIns="0" rIns="0" bIns="0" rtlCol="0" anchor="t">
              <a:spAutoFit/>
            </a:bodyPr>
            <a:lstStyle/>
            <a:p>
              <a:pPr marL="0" lvl="0" indent="0" algn="l">
                <a:lnSpc>
                  <a:spcPts val="3341"/>
                </a:lnSpc>
                <a:spcBef>
                  <a:spcPct val="0"/>
                </a:spcBef>
              </a:pPr>
              <a:r>
                <a:rPr lang="en-US" sz="2227" u="none" strike="noStrike" dirty="0">
                  <a:solidFill>
                    <a:srgbClr val="F5F5F3"/>
                  </a:solidFill>
                  <a:latin typeface="Glacial Indifference Bold"/>
                </a:rPr>
                <a:t>- TREATMENT PLANNING </a:t>
              </a:r>
            </a:p>
          </p:txBody>
        </p:sp>
        <p:sp>
          <p:nvSpPr>
            <p:cNvPr id="25" name="TextBox 8">
              <a:extLst>
                <a:ext uri="{FF2B5EF4-FFF2-40B4-BE49-F238E27FC236}">
                  <a16:creationId xmlns:a16="http://schemas.microsoft.com/office/drawing/2014/main" id="{28E051CE-9505-9ED3-79E3-1D768C4E57D9}"/>
                </a:ext>
              </a:extLst>
            </p:cNvPr>
            <p:cNvSpPr txBox="1"/>
            <p:nvPr/>
          </p:nvSpPr>
          <p:spPr>
            <a:xfrm>
              <a:off x="0" y="823467"/>
              <a:ext cx="12157861" cy="427411"/>
            </a:xfrm>
            <a:prstGeom prst="rect">
              <a:avLst/>
            </a:prstGeom>
          </p:spPr>
          <p:txBody>
            <a:bodyPr lIns="0" tIns="0" rIns="0" bIns="0" rtlCol="0" anchor="t">
              <a:spAutoFit/>
            </a:bodyPr>
            <a:lstStyle/>
            <a:p>
              <a:pPr marL="0" lvl="0" indent="0" algn="l">
                <a:lnSpc>
                  <a:spcPts val="3341"/>
                </a:lnSpc>
                <a:spcBef>
                  <a:spcPct val="0"/>
                </a:spcBef>
              </a:pPr>
              <a:r>
                <a:rPr lang="en-US" sz="2227" u="none" strike="noStrike" dirty="0">
                  <a:solidFill>
                    <a:srgbClr val="F5F5F3"/>
                  </a:solidFill>
                  <a:latin typeface="Glacial Indifference Bold"/>
                </a:rPr>
                <a:t>- DOCTOR PATIENT INTERACTION</a:t>
              </a:r>
            </a:p>
          </p:txBody>
        </p:sp>
        <p:sp>
          <p:nvSpPr>
            <p:cNvPr id="26" name="TextBox 9">
              <a:extLst>
                <a:ext uri="{FF2B5EF4-FFF2-40B4-BE49-F238E27FC236}">
                  <a16:creationId xmlns:a16="http://schemas.microsoft.com/office/drawing/2014/main" id="{5C837EAA-2688-FE22-0FF7-E9F87988F958}"/>
                </a:ext>
              </a:extLst>
            </p:cNvPr>
            <p:cNvSpPr txBox="1"/>
            <p:nvPr/>
          </p:nvSpPr>
          <p:spPr>
            <a:xfrm>
              <a:off x="0" y="1710583"/>
              <a:ext cx="12157861" cy="427411"/>
            </a:xfrm>
            <a:prstGeom prst="rect">
              <a:avLst/>
            </a:prstGeom>
          </p:spPr>
          <p:txBody>
            <a:bodyPr lIns="0" tIns="0" rIns="0" bIns="0" rtlCol="0" anchor="t">
              <a:spAutoFit/>
            </a:bodyPr>
            <a:lstStyle/>
            <a:p>
              <a:pPr marL="0" lvl="0" indent="0" algn="l">
                <a:lnSpc>
                  <a:spcPts val="3341"/>
                </a:lnSpc>
                <a:spcBef>
                  <a:spcPct val="0"/>
                </a:spcBef>
              </a:pPr>
              <a:r>
                <a:rPr lang="en-US" sz="2227" u="none" strike="noStrike" dirty="0">
                  <a:solidFill>
                    <a:srgbClr val="F5F5F3"/>
                  </a:solidFill>
                  <a:latin typeface="Glacial Indifference Bold"/>
                </a:rPr>
                <a:t>- HEALTHCARE AND DISEASE AWARENESS</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dirty="0"/>
          </a:p>
        </p:txBody>
      </p:sp>
      <p:grpSp>
        <p:nvGrpSpPr>
          <p:cNvPr id="3" name="Group 3"/>
          <p:cNvGrpSpPr/>
          <p:nvPr/>
        </p:nvGrpSpPr>
        <p:grpSpPr>
          <a:xfrm>
            <a:off x="8488709" y="2456641"/>
            <a:ext cx="8408404" cy="5082789"/>
            <a:chOff x="0" y="142875"/>
            <a:chExt cx="11211206" cy="6777054"/>
          </a:xfrm>
        </p:grpSpPr>
        <p:sp>
          <p:nvSpPr>
            <p:cNvPr id="4" name="TextBox 4"/>
            <p:cNvSpPr txBox="1"/>
            <p:nvPr/>
          </p:nvSpPr>
          <p:spPr>
            <a:xfrm>
              <a:off x="0" y="142875"/>
              <a:ext cx="11211206" cy="1474259"/>
            </a:xfrm>
            <a:prstGeom prst="rect">
              <a:avLst/>
            </a:prstGeom>
          </p:spPr>
          <p:txBody>
            <a:bodyPr lIns="0" tIns="0" rIns="0" bIns="0" rtlCol="0" anchor="t">
              <a:spAutoFit/>
            </a:bodyPr>
            <a:lstStyle/>
            <a:p>
              <a:pPr marL="0" lvl="0" indent="0" algn="l">
                <a:lnSpc>
                  <a:spcPts val="8000"/>
                </a:lnSpc>
                <a:spcBef>
                  <a:spcPct val="0"/>
                </a:spcBef>
              </a:pPr>
              <a:r>
                <a:rPr lang="en-US" sz="8000" u="none" strike="noStrike" dirty="0">
                  <a:solidFill>
                    <a:srgbClr val="F5F5F3"/>
                  </a:solidFill>
                  <a:latin typeface="League Spartan"/>
                </a:rPr>
                <a:t>Social impact</a:t>
              </a:r>
            </a:p>
          </p:txBody>
        </p:sp>
        <p:sp>
          <p:nvSpPr>
            <p:cNvPr id="5" name="TextBox 5"/>
            <p:cNvSpPr txBox="1"/>
            <p:nvPr/>
          </p:nvSpPr>
          <p:spPr>
            <a:xfrm>
              <a:off x="0" y="2218318"/>
              <a:ext cx="11211206" cy="1906506"/>
            </a:xfrm>
            <a:prstGeom prst="rect">
              <a:avLst/>
            </a:prstGeom>
          </p:spPr>
          <p:txBody>
            <a:bodyPr lIns="0" tIns="0" rIns="0" bIns="0" rtlCol="0" anchor="t">
              <a:spAutoFit/>
            </a:bodyPr>
            <a:lstStyle/>
            <a:p>
              <a:pPr marL="342900" lvl="0" indent="-342900" algn="l">
                <a:lnSpc>
                  <a:spcPts val="3750"/>
                </a:lnSpc>
                <a:spcBef>
                  <a:spcPct val="0"/>
                </a:spcBef>
                <a:buFont typeface="Arial" panose="020B0604020202020204" pitchFamily="34" charset="0"/>
                <a:buChar char="•"/>
              </a:pPr>
              <a:r>
                <a:rPr lang="en-US" sz="2500" b="1" i="0" dirty="0">
                  <a:solidFill>
                    <a:schemeClr val="bg1"/>
                  </a:solidFill>
                  <a:effectLst/>
                  <a:latin typeface="Glacial Indifference" panose="020B0604020202020204" charset="0"/>
                </a:rPr>
                <a:t>AIMS TO REVOLUTIONIZE THE HEALTHCARE PRACTICE MANAGEMENT INDUSTRY BY PROVIDING A COMPREHENSIV AND USER-FRIENDLY PLATFORM.</a:t>
              </a:r>
              <a:endParaRPr lang="en-US" sz="2500" b="1" u="none" strike="noStrike" dirty="0">
                <a:solidFill>
                  <a:schemeClr val="bg1"/>
                </a:solidFill>
                <a:latin typeface="Glacial Indifference" panose="020B0604020202020204" charset="0"/>
              </a:endParaRPr>
            </a:p>
          </p:txBody>
        </p:sp>
        <p:sp>
          <p:nvSpPr>
            <p:cNvPr id="6" name="TextBox 6"/>
            <p:cNvSpPr txBox="1"/>
            <p:nvPr/>
          </p:nvSpPr>
          <p:spPr>
            <a:xfrm>
              <a:off x="0" y="4254990"/>
              <a:ext cx="11211206" cy="1243931"/>
            </a:xfrm>
            <a:prstGeom prst="rect">
              <a:avLst/>
            </a:prstGeom>
          </p:spPr>
          <p:txBody>
            <a:bodyPr lIns="0" tIns="0" rIns="0" bIns="0" rtlCol="0" anchor="t">
              <a:spAutoFit/>
            </a:bodyPr>
            <a:lstStyle/>
            <a:p>
              <a:pPr marL="342900" lvl="0" indent="-342900" algn="l">
                <a:lnSpc>
                  <a:spcPts val="3750"/>
                </a:lnSpc>
                <a:spcBef>
                  <a:spcPct val="0"/>
                </a:spcBef>
                <a:buFont typeface="Arial" panose="020B0604020202020204" pitchFamily="34" charset="0"/>
                <a:buChar char="•"/>
              </a:pPr>
              <a:r>
                <a:rPr lang="en-US" sz="2500" b="1" i="0" dirty="0">
                  <a:solidFill>
                    <a:schemeClr val="bg1"/>
                  </a:solidFill>
                  <a:effectLst/>
                  <a:latin typeface="Glacial Indifference" panose="020B0604020202020204" charset="0"/>
                </a:rPr>
                <a:t>SIMPLIFIES THE DOCTOR-PATIENT INTERACTION</a:t>
              </a:r>
            </a:p>
            <a:p>
              <a:pPr marL="342900" lvl="0" indent="-342900" algn="l">
                <a:lnSpc>
                  <a:spcPts val="3750"/>
                </a:lnSpc>
                <a:spcBef>
                  <a:spcPct val="0"/>
                </a:spcBef>
                <a:buFont typeface="Arial" panose="020B0604020202020204" pitchFamily="34" charset="0"/>
                <a:buChar char="•"/>
              </a:pPr>
              <a:r>
                <a:rPr lang="en-US" sz="2500" b="1" i="0" dirty="0">
                  <a:solidFill>
                    <a:schemeClr val="bg1"/>
                  </a:solidFill>
                  <a:effectLst/>
                  <a:latin typeface="Glacial Indifference" panose="020B0604020202020204" charset="0"/>
                </a:rPr>
                <a:t>INCREASES TRANSPARENCY IN HEALTHCARE DECISIONS</a:t>
              </a:r>
              <a:endParaRPr lang="en-US" sz="2500" b="1" u="none" strike="noStrike" dirty="0">
                <a:solidFill>
                  <a:schemeClr val="bg1"/>
                </a:solidFill>
                <a:latin typeface="Glacial Indifference" panose="020B0604020202020204" charset="0"/>
              </a:endParaRPr>
            </a:p>
          </p:txBody>
        </p:sp>
        <p:sp>
          <p:nvSpPr>
            <p:cNvPr id="7" name="TextBox 7"/>
            <p:cNvSpPr txBox="1"/>
            <p:nvPr/>
          </p:nvSpPr>
          <p:spPr>
            <a:xfrm>
              <a:off x="0" y="5657958"/>
              <a:ext cx="11211206" cy="1261971"/>
            </a:xfrm>
            <a:prstGeom prst="rect">
              <a:avLst/>
            </a:prstGeom>
          </p:spPr>
          <p:txBody>
            <a:bodyPr lIns="0" tIns="0" rIns="0" bIns="0" rtlCol="0" anchor="t">
              <a:spAutoFit/>
            </a:bodyPr>
            <a:lstStyle/>
            <a:p>
              <a:pPr marL="342900" lvl="0" indent="-342900" algn="l">
                <a:lnSpc>
                  <a:spcPts val="3750"/>
                </a:lnSpc>
                <a:spcBef>
                  <a:spcPct val="0"/>
                </a:spcBef>
                <a:buFont typeface="Arial" panose="020B0604020202020204" pitchFamily="34" charset="0"/>
                <a:buChar char="•"/>
              </a:pPr>
              <a:r>
                <a:rPr lang="en-US" sz="2500" b="1" i="0" dirty="0">
                  <a:solidFill>
                    <a:schemeClr val="bg1"/>
                  </a:solidFill>
                  <a:effectLst/>
                  <a:latin typeface="Glacial Indifference" panose="020B0604020202020204" charset="0"/>
                </a:rPr>
                <a:t>EMPOWERS PATIENTS TO MAKE INFORMED CHOICES ABOUT THEIR HEALTH.</a:t>
              </a:r>
              <a:endParaRPr lang="en-US" sz="2500" b="1" u="none" strike="noStrike" dirty="0">
                <a:solidFill>
                  <a:schemeClr val="bg1"/>
                </a:solidFill>
                <a:latin typeface="Glacial Indifference" panose="020B0604020202020204" charset="0"/>
              </a:endParaRPr>
            </a:p>
          </p:txBody>
        </p:sp>
      </p:grpSp>
      <p:sp>
        <p:nvSpPr>
          <p:cNvPr id="8" name="Freeform 8"/>
          <p:cNvSpPr/>
          <p:nvPr/>
        </p:nvSpPr>
        <p:spPr>
          <a:xfrm rot="248256">
            <a:off x="-1019990" y="2813203"/>
            <a:ext cx="6732779" cy="8394802"/>
          </a:xfrm>
          <a:custGeom>
            <a:avLst/>
            <a:gdLst/>
            <a:ahLst/>
            <a:cxnLst/>
            <a:rect l="l" t="t" r="r" b="b"/>
            <a:pathLst>
              <a:path w="6732779" h="8394802">
                <a:moveTo>
                  <a:pt x="0" y="0"/>
                </a:moveTo>
                <a:lnTo>
                  <a:pt x="6732780" y="0"/>
                </a:lnTo>
                <a:lnTo>
                  <a:pt x="6732780" y="8394802"/>
                </a:lnTo>
                <a:lnTo>
                  <a:pt x="0" y="8394802"/>
                </a:lnTo>
                <a:lnTo>
                  <a:pt x="0" y="0"/>
                </a:lnTo>
                <a:close/>
              </a:path>
            </a:pathLst>
          </a:custGeom>
          <a:blipFill>
            <a:blip r:embed="rId3"/>
            <a:stretch>
              <a:fillRect/>
            </a:stretch>
          </a:blipFill>
        </p:spPr>
        <p:txBody>
          <a:bodyPr/>
          <a:lstStyle/>
          <a:p>
            <a:endParaRPr lang="en-US" dirty="0"/>
          </a:p>
        </p:txBody>
      </p:sp>
      <p:grpSp>
        <p:nvGrpSpPr>
          <p:cNvPr id="9" name="Group 9"/>
          <p:cNvGrpSpPr>
            <a:grpSpLocks noChangeAspect="1"/>
          </p:cNvGrpSpPr>
          <p:nvPr/>
        </p:nvGrpSpPr>
        <p:grpSpPr>
          <a:xfrm>
            <a:off x="699821" y="273133"/>
            <a:ext cx="6300802" cy="8985167"/>
            <a:chOff x="0" y="0"/>
            <a:chExt cx="4292600" cy="6121400"/>
          </a:xfrm>
        </p:grpSpPr>
        <p:sp>
          <p:nvSpPr>
            <p:cNvPr id="10" name="Freeform 10"/>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4"/>
              <a:stretch>
                <a:fillRect l="-53707" r="-31491"/>
              </a:stretch>
            </a:blipFill>
          </p:spPr>
          <p:txBody>
            <a:bodyPr/>
            <a:lstStyle/>
            <a:p>
              <a:endParaRPr lang="en-US" dirty="0"/>
            </a:p>
          </p:txBody>
        </p:sp>
        <p:sp>
          <p:nvSpPr>
            <p:cNvPr id="11" name="Freeform 11"/>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5"/>
              <a:stretch>
                <a:fillRect/>
              </a:stretch>
            </a:blipFill>
          </p:spPr>
          <p:txBody>
            <a:bodyPr/>
            <a:lstStyle/>
            <a:p>
              <a:endParaRPr lang="en-US" dirty="0"/>
            </a:p>
          </p:txBody>
        </p:sp>
      </p:grpSp>
      <p:sp>
        <p:nvSpPr>
          <p:cNvPr id="12" name="Freeform 12"/>
          <p:cNvSpPr/>
          <p:nvPr/>
        </p:nvSpPr>
        <p:spPr>
          <a:xfrm rot="-5618979">
            <a:off x="4059852" y="8000758"/>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6"/>
            <a:stretch>
              <a:fillRect/>
            </a:stretch>
          </a:blipFill>
        </p:spPr>
        <p:txBody>
          <a:bodyPr/>
          <a:lstStyle/>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dirty="0"/>
          </a:p>
        </p:txBody>
      </p:sp>
      <p:sp>
        <p:nvSpPr>
          <p:cNvPr id="3" name="Freeform 3"/>
          <p:cNvSpPr/>
          <p:nvPr/>
        </p:nvSpPr>
        <p:spPr>
          <a:xfrm>
            <a:off x="-3012179" y="-3359203"/>
            <a:ext cx="7088151" cy="7088151"/>
          </a:xfrm>
          <a:custGeom>
            <a:avLst/>
            <a:gdLst/>
            <a:ahLst/>
            <a:cxnLst/>
            <a:rect l="l" t="t" r="r" b="b"/>
            <a:pathLst>
              <a:path w="7088151" h="7088151">
                <a:moveTo>
                  <a:pt x="0" y="0"/>
                </a:moveTo>
                <a:lnTo>
                  <a:pt x="7088151" y="0"/>
                </a:lnTo>
                <a:lnTo>
                  <a:pt x="7088151" y="7088151"/>
                </a:lnTo>
                <a:lnTo>
                  <a:pt x="0" y="7088151"/>
                </a:lnTo>
                <a:lnTo>
                  <a:pt x="0" y="0"/>
                </a:lnTo>
                <a:close/>
              </a:path>
            </a:pathLst>
          </a:custGeom>
          <a:blipFill>
            <a:blip r:embed="rId3">
              <a:alphaModFix amt="80000"/>
            </a:blip>
            <a:stretch>
              <a:fillRect/>
            </a:stretch>
          </a:blipFill>
        </p:spPr>
        <p:txBody>
          <a:bodyPr/>
          <a:lstStyle/>
          <a:p>
            <a:endParaRPr lang="en-US" dirty="0"/>
          </a:p>
        </p:txBody>
      </p:sp>
      <p:sp>
        <p:nvSpPr>
          <p:cNvPr id="4" name="TextBox 4"/>
          <p:cNvSpPr txBox="1"/>
          <p:nvPr/>
        </p:nvSpPr>
        <p:spPr>
          <a:xfrm>
            <a:off x="1517306" y="1932947"/>
            <a:ext cx="5970165" cy="1964236"/>
          </a:xfrm>
          <a:prstGeom prst="rect">
            <a:avLst/>
          </a:prstGeom>
        </p:spPr>
        <p:txBody>
          <a:bodyPr lIns="0" tIns="0" rIns="0" bIns="0" rtlCol="0" anchor="t">
            <a:spAutoFit/>
          </a:bodyPr>
          <a:lstStyle/>
          <a:p>
            <a:pPr marL="0" lvl="0" indent="0" algn="l">
              <a:lnSpc>
                <a:spcPts val="7582"/>
              </a:lnSpc>
              <a:spcBef>
                <a:spcPct val="0"/>
              </a:spcBef>
            </a:pPr>
            <a:r>
              <a:rPr lang="en-US" sz="7582" dirty="0">
                <a:solidFill>
                  <a:srgbClr val="F5F5F3"/>
                </a:solidFill>
                <a:latin typeface="League Spartan"/>
              </a:rPr>
              <a:t>Revenue M</a:t>
            </a:r>
            <a:r>
              <a:rPr lang="en-US" sz="7582" u="none" strike="noStrike" dirty="0">
                <a:solidFill>
                  <a:srgbClr val="F5F5F3"/>
                </a:solidFill>
                <a:latin typeface="League Spartan"/>
              </a:rPr>
              <a:t>odel</a:t>
            </a:r>
          </a:p>
        </p:txBody>
      </p:sp>
      <p:sp>
        <p:nvSpPr>
          <p:cNvPr id="5" name="TextBox 5"/>
          <p:cNvSpPr txBox="1"/>
          <p:nvPr/>
        </p:nvSpPr>
        <p:spPr>
          <a:xfrm>
            <a:off x="1298640" y="4650444"/>
            <a:ext cx="7007159" cy="2648161"/>
          </a:xfrm>
          <a:prstGeom prst="rect">
            <a:avLst/>
          </a:prstGeom>
        </p:spPr>
        <p:txBody>
          <a:bodyPr wrap="square" lIns="0" tIns="0" rIns="0" bIns="0" rtlCol="0" anchor="t">
            <a:spAutoFit/>
          </a:bodyPr>
          <a:lstStyle/>
          <a:p>
            <a:pPr marL="342900" lvl="0" indent="-342900" algn="l">
              <a:lnSpc>
                <a:spcPct val="150000"/>
              </a:lnSpc>
              <a:spcBef>
                <a:spcPct val="0"/>
              </a:spcBef>
              <a:buFont typeface="Arial" panose="020B0604020202020204" pitchFamily="34" charset="0"/>
              <a:buChar char="•"/>
            </a:pPr>
            <a:r>
              <a:rPr lang="en-US" sz="2950" b="1" u="none" strike="noStrike" dirty="0">
                <a:solidFill>
                  <a:srgbClr val="F5F5F3"/>
                </a:solidFill>
                <a:latin typeface="Glacial Indifference Bold" panose="020B0604020202020204" charset="0"/>
              </a:rPr>
              <a:t>SUBSCRIPTION PLANS </a:t>
            </a:r>
          </a:p>
          <a:p>
            <a:pPr marL="342900" lvl="0" indent="-342900" algn="l">
              <a:lnSpc>
                <a:spcPct val="150000"/>
              </a:lnSpc>
              <a:spcBef>
                <a:spcPct val="0"/>
              </a:spcBef>
              <a:buFont typeface="Arial" panose="020B0604020202020204" pitchFamily="34" charset="0"/>
              <a:buChar char="•"/>
            </a:pPr>
            <a:r>
              <a:rPr lang="en-US" sz="2950" b="1" dirty="0">
                <a:solidFill>
                  <a:srgbClr val="F5F5F3"/>
                </a:solidFill>
                <a:latin typeface="Glacial Indifference Bold" panose="020B0604020202020204" charset="0"/>
              </a:rPr>
              <a:t>TRANSACTION FEE</a:t>
            </a:r>
          </a:p>
          <a:p>
            <a:pPr marL="342900" lvl="0" indent="-342900" algn="l">
              <a:lnSpc>
                <a:spcPct val="150000"/>
              </a:lnSpc>
              <a:spcBef>
                <a:spcPct val="0"/>
              </a:spcBef>
              <a:buFont typeface="Arial" panose="020B0604020202020204" pitchFamily="34" charset="0"/>
              <a:buChar char="•"/>
            </a:pPr>
            <a:r>
              <a:rPr lang="en-US" sz="2950" b="1" dirty="0">
                <a:solidFill>
                  <a:srgbClr val="F5F5F3"/>
                </a:solidFill>
                <a:latin typeface="Glacial Indifference Bold" panose="020B0604020202020204" charset="0"/>
              </a:rPr>
              <a:t>IN APP ADVERTISING</a:t>
            </a:r>
          </a:p>
          <a:p>
            <a:pPr marL="342900" lvl="0" indent="-342900" algn="l">
              <a:lnSpc>
                <a:spcPct val="150000"/>
              </a:lnSpc>
              <a:spcBef>
                <a:spcPct val="0"/>
              </a:spcBef>
              <a:buFont typeface="Arial" panose="020B0604020202020204" pitchFamily="34" charset="0"/>
              <a:buChar char="•"/>
            </a:pPr>
            <a:r>
              <a:rPr lang="en-US" sz="2950" b="1" u="none" strike="noStrike" dirty="0">
                <a:solidFill>
                  <a:srgbClr val="F5F5F3"/>
                </a:solidFill>
                <a:latin typeface="Glacial Indifference Bold" panose="020B0604020202020204" charset="0"/>
              </a:rPr>
              <a:t>LICE</a:t>
            </a:r>
            <a:r>
              <a:rPr lang="en-US" sz="2950" b="1" dirty="0">
                <a:solidFill>
                  <a:srgbClr val="F5F5F3"/>
                </a:solidFill>
                <a:latin typeface="Glacial Indifference Bold" panose="020B0604020202020204" charset="0"/>
              </a:rPr>
              <a:t>NCING AND PARTNERSHIPS</a:t>
            </a:r>
            <a:endParaRPr lang="en-US" sz="2950" b="1" u="none" strike="noStrike" dirty="0">
              <a:solidFill>
                <a:srgbClr val="F5F5F3"/>
              </a:solidFill>
              <a:latin typeface="Glacial Indifference Bold" panose="020B0604020202020204" charset="0"/>
            </a:endParaRPr>
          </a:p>
        </p:txBody>
      </p:sp>
      <p:sp>
        <p:nvSpPr>
          <p:cNvPr id="6" name="Freeform 6"/>
          <p:cNvSpPr/>
          <p:nvPr/>
        </p:nvSpPr>
        <p:spPr>
          <a:xfrm>
            <a:off x="13231497" y="830322"/>
            <a:ext cx="4199972" cy="7118597"/>
          </a:xfrm>
          <a:custGeom>
            <a:avLst/>
            <a:gdLst/>
            <a:ahLst/>
            <a:cxnLst/>
            <a:rect l="l" t="t" r="r" b="b"/>
            <a:pathLst>
              <a:path w="4199972" h="7118597">
                <a:moveTo>
                  <a:pt x="0" y="0"/>
                </a:moveTo>
                <a:lnTo>
                  <a:pt x="4199973" y="0"/>
                </a:lnTo>
                <a:lnTo>
                  <a:pt x="4199973" y="7118597"/>
                </a:lnTo>
                <a:lnTo>
                  <a:pt x="0" y="7118597"/>
                </a:lnTo>
                <a:lnTo>
                  <a:pt x="0" y="0"/>
                </a:lnTo>
                <a:close/>
              </a:path>
            </a:pathLst>
          </a:custGeom>
          <a:blipFill>
            <a:blip r:embed="rId4"/>
            <a:stretch>
              <a:fillRect/>
            </a:stretch>
          </a:blipFill>
        </p:spPr>
        <p:txBody>
          <a:bodyPr/>
          <a:lstStyle/>
          <a:p>
            <a:endParaRPr lang="en-US" dirty="0"/>
          </a:p>
        </p:txBody>
      </p:sp>
      <p:sp>
        <p:nvSpPr>
          <p:cNvPr id="7" name="Freeform 7"/>
          <p:cNvSpPr/>
          <p:nvPr/>
        </p:nvSpPr>
        <p:spPr>
          <a:xfrm>
            <a:off x="9781231" y="6424232"/>
            <a:ext cx="3688198" cy="5338181"/>
          </a:xfrm>
          <a:custGeom>
            <a:avLst/>
            <a:gdLst/>
            <a:ahLst/>
            <a:cxnLst/>
            <a:rect l="l" t="t" r="r" b="b"/>
            <a:pathLst>
              <a:path w="3688198" h="5338181">
                <a:moveTo>
                  <a:pt x="0" y="0"/>
                </a:moveTo>
                <a:lnTo>
                  <a:pt x="3688198" y="0"/>
                </a:lnTo>
                <a:lnTo>
                  <a:pt x="3688198" y="5338181"/>
                </a:lnTo>
                <a:lnTo>
                  <a:pt x="0" y="53381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grpSp>
        <p:nvGrpSpPr>
          <p:cNvPr id="8" name="Group 8"/>
          <p:cNvGrpSpPr>
            <a:grpSpLocks noChangeAspect="1"/>
          </p:cNvGrpSpPr>
          <p:nvPr/>
        </p:nvGrpSpPr>
        <p:grpSpPr>
          <a:xfrm>
            <a:off x="9595119" y="868389"/>
            <a:ext cx="5970165" cy="6281652"/>
            <a:chOff x="0" y="0"/>
            <a:chExt cx="5842000" cy="6146800"/>
          </a:xfrm>
        </p:grpSpPr>
        <p:sp>
          <p:nvSpPr>
            <p:cNvPr id="9" name="Freeform 9"/>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7"/>
              <a:stretch>
                <a:fillRect l="-26897" r="-31323"/>
              </a:stretch>
            </a:blipFill>
          </p:spPr>
          <p:txBody>
            <a:bodyPr/>
            <a:lstStyle/>
            <a:p>
              <a:endParaRPr lang="en-US" dirty="0"/>
            </a:p>
          </p:txBody>
        </p:sp>
        <p:sp>
          <p:nvSpPr>
            <p:cNvPr id="10" name="Freeform 10"/>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8"/>
              <a:stretch>
                <a:fillRect t="-286" b="-286"/>
              </a:stretch>
            </a:blipFill>
          </p:spPr>
          <p:txBody>
            <a:bodyPr/>
            <a:lstStyle/>
            <a:p>
              <a:endParaRPr lang="en-US" dirty="0"/>
            </a:p>
          </p:txBody>
        </p:sp>
      </p:grpSp>
      <p:sp>
        <p:nvSpPr>
          <p:cNvPr id="11" name="Freeform 11"/>
          <p:cNvSpPr/>
          <p:nvPr/>
        </p:nvSpPr>
        <p:spPr>
          <a:xfrm>
            <a:off x="9221137" y="226832"/>
            <a:ext cx="2851363" cy="1283113"/>
          </a:xfrm>
          <a:custGeom>
            <a:avLst/>
            <a:gdLst/>
            <a:ahLst/>
            <a:cxnLst/>
            <a:rect l="l" t="t" r="r" b="b"/>
            <a:pathLst>
              <a:path w="2851363" h="1283113">
                <a:moveTo>
                  <a:pt x="0" y="0"/>
                </a:moveTo>
                <a:lnTo>
                  <a:pt x="2851363" y="0"/>
                </a:lnTo>
                <a:lnTo>
                  <a:pt x="2851363" y="1283113"/>
                </a:lnTo>
                <a:lnTo>
                  <a:pt x="0" y="1283113"/>
                </a:lnTo>
                <a:lnTo>
                  <a:pt x="0" y="0"/>
                </a:lnTo>
                <a:close/>
              </a:path>
            </a:pathLst>
          </a:custGeom>
          <a:blipFill>
            <a:blip r:embed="rId9"/>
            <a:stretch>
              <a:fillRect/>
            </a:stretch>
          </a:blipFill>
        </p:spPr>
        <p:txBody>
          <a:bodyPr/>
          <a:lstStyle/>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dirty="0"/>
          </a:p>
        </p:txBody>
      </p:sp>
      <p:sp>
        <p:nvSpPr>
          <p:cNvPr id="3" name="Freeform 3"/>
          <p:cNvSpPr/>
          <p:nvPr/>
        </p:nvSpPr>
        <p:spPr>
          <a:xfrm>
            <a:off x="-1105421" y="5792898"/>
            <a:ext cx="4268242" cy="5205173"/>
          </a:xfrm>
          <a:custGeom>
            <a:avLst/>
            <a:gdLst/>
            <a:ahLst/>
            <a:cxnLst/>
            <a:rect l="l" t="t" r="r" b="b"/>
            <a:pathLst>
              <a:path w="4268242" h="5205173">
                <a:moveTo>
                  <a:pt x="0" y="0"/>
                </a:moveTo>
                <a:lnTo>
                  <a:pt x="4268242" y="0"/>
                </a:lnTo>
                <a:lnTo>
                  <a:pt x="4268242" y="5205173"/>
                </a:lnTo>
                <a:lnTo>
                  <a:pt x="0" y="520517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rnd">
            <a:noFill/>
            <a:prstDash val="solid"/>
            <a:round/>
          </a:ln>
        </p:spPr>
        <p:txBody>
          <a:bodyPr/>
          <a:lstStyle/>
          <a:p>
            <a:endParaRPr lang="en-US" dirty="0"/>
          </a:p>
        </p:txBody>
      </p:sp>
      <p:sp>
        <p:nvSpPr>
          <p:cNvPr id="4" name="Freeform 4"/>
          <p:cNvSpPr/>
          <p:nvPr/>
        </p:nvSpPr>
        <p:spPr>
          <a:xfrm rot="107392">
            <a:off x="1646012" y="2840914"/>
            <a:ext cx="5872729" cy="5903967"/>
          </a:xfrm>
          <a:custGeom>
            <a:avLst/>
            <a:gdLst/>
            <a:ahLst/>
            <a:cxnLst/>
            <a:rect l="l" t="t" r="r" b="b"/>
            <a:pathLst>
              <a:path w="5872729" h="5903967">
                <a:moveTo>
                  <a:pt x="0" y="0"/>
                </a:moveTo>
                <a:lnTo>
                  <a:pt x="5872729" y="0"/>
                </a:lnTo>
                <a:lnTo>
                  <a:pt x="5872729" y="5903968"/>
                </a:lnTo>
                <a:lnTo>
                  <a:pt x="0" y="5903968"/>
                </a:lnTo>
                <a:lnTo>
                  <a:pt x="0" y="0"/>
                </a:lnTo>
                <a:close/>
              </a:path>
            </a:pathLst>
          </a:custGeom>
          <a:blipFill>
            <a:blip r:embed="rId5"/>
            <a:stretch>
              <a:fillRect/>
            </a:stretch>
          </a:blipFill>
        </p:spPr>
        <p:txBody>
          <a:bodyPr/>
          <a:lstStyle/>
          <a:p>
            <a:endParaRPr lang="en-US" dirty="0"/>
          </a:p>
        </p:txBody>
      </p:sp>
      <p:grpSp>
        <p:nvGrpSpPr>
          <p:cNvPr id="5" name="Group 5"/>
          <p:cNvGrpSpPr>
            <a:grpSpLocks noChangeAspect="1"/>
          </p:cNvGrpSpPr>
          <p:nvPr/>
        </p:nvGrpSpPr>
        <p:grpSpPr>
          <a:xfrm rot="-186881">
            <a:off x="2649267" y="3408390"/>
            <a:ext cx="6002302" cy="4769016"/>
            <a:chOff x="0" y="0"/>
            <a:chExt cx="3901440" cy="3099816"/>
          </a:xfrm>
        </p:grpSpPr>
        <p:sp>
          <p:nvSpPr>
            <p:cNvPr id="6" name="Freeform 6"/>
            <p:cNvSpPr/>
            <p:nvPr/>
          </p:nvSpPr>
          <p:spPr>
            <a:xfrm>
              <a:off x="127000" y="190500"/>
              <a:ext cx="3657600" cy="2413000"/>
            </a:xfrm>
            <a:custGeom>
              <a:avLst/>
              <a:gdLst/>
              <a:ahLst/>
              <a:cxnLst/>
              <a:rect l="l" t="t" r="r" b="b"/>
              <a:pathLst>
                <a:path w="3657600" h="2413000">
                  <a:moveTo>
                    <a:pt x="3657600" y="2413000"/>
                  </a:moveTo>
                  <a:lnTo>
                    <a:pt x="0" y="2413000"/>
                  </a:lnTo>
                  <a:lnTo>
                    <a:pt x="0" y="0"/>
                  </a:lnTo>
                  <a:lnTo>
                    <a:pt x="3657600" y="0"/>
                  </a:lnTo>
                  <a:lnTo>
                    <a:pt x="3657600" y="2413000"/>
                  </a:lnTo>
                  <a:close/>
                </a:path>
              </a:pathLst>
            </a:custGeom>
            <a:blipFill>
              <a:blip r:embed="rId6"/>
              <a:stretch>
                <a:fillRect b="-799"/>
              </a:stretch>
            </a:blipFill>
          </p:spPr>
          <p:txBody>
            <a:bodyPr/>
            <a:lstStyle/>
            <a:p>
              <a:endParaRPr lang="en-US" dirty="0"/>
            </a:p>
          </p:txBody>
        </p:sp>
        <p:sp>
          <p:nvSpPr>
            <p:cNvPr id="7" name="Freeform 7"/>
            <p:cNvSpPr/>
            <p:nvPr/>
          </p:nvSpPr>
          <p:spPr>
            <a:xfrm>
              <a:off x="0" y="0"/>
              <a:ext cx="3901440" cy="3099816"/>
            </a:xfrm>
            <a:custGeom>
              <a:avLst/>
              <a:gdLst/>
              <a:ahLst/>
              <a:cxnLst/>
              <a:rect l="l" t="t" r="r" b="b"/>
              <a:pathLst>
                <a:path w="3901440" h="3099816">
                  <a:moveTo>
                    <a:pt x="3901440" y="3099816"/>
                  </a:moveTo>
                  <a:lnTo>
                    <a:pt x="0" y="3099816"/>
                  </a:lnTo>
                  <a:lnTo>
                    <a:pt x="0" y="0"/>
                  </a:lnTo>
                  <a:lnTo>
                    <a:pt x="3901440" y="0"/>
                  </a:lnTo>
                  <a:lnTo>
                    <a:pt x="3901440" y="3099816"/>
                  </a:lnTo>
                  <a:close/>
                </a:path>
              </a:pathLst>
            </a:custGeom>
            <a:blipFill>
              <a:blip r:embed="rId7"/>
              <a:stretch>
                <a:fillRect t="-29" b="-29"/>
              </a:stretch>
            </a:blipFill>
          </p:spPr>
          <p:txBody>
            <a:bodyPr/>
            <a:lstStyle/>
            <a:p>
              <a:endParaRPr lang="en-US" dirty="0"/>
            </a:p>
          </p:txBody>
        </p:sp>
      </p:grpSp>
      <p:sp>
        <p:nvSpPr>
          <p:cNvPr id="8" name="Freeform 8"/>
          <p:cNvSpPr/>
          <p:nvPr/>
        </p:nvSpPr>
        <p:spPr>
          <a:xfrm rot="6155389">
            <a:off x="6192216" y="7389776"/>
            <a:ext cx="3181077" cy="1431485"/>
          </a:xfrm>
          <a:custGeom>
            <a:avLst/>
            <a:gdLst/>
            <a:ahLst/>
            <a:cxnLst/>
            <a:rect l="l" t="t" r="r" b="b"/>
            <a:pathLst>
              <a:path w="3181077" h="1431485">
                <a:moveTo>
                  <a:pt x="0" y="0"/>
                </a:moveTo>
                <a:lnTo>
                  <a:pt x="3181078" y="0"/>
                </a:lnTo>
                <a:lnTo>
                  <a:pt x="3181078" y="1431485"/>
                </a:lnTo>
                <a:lnTo>
                  <a:pt x="0" y="1431485"/>
                </a:lnTo>
                <a:lnTo>
                  <a:pt x="0" y="0"/>
                </a:lnTo>
                <a:close/>
              </a:path>
            </a:pathLst>
          </a:custGeom>
          <a:blipFill>
            <a:blip r:embed="rId8"/>
            <a:stretch>
              <a:fillRect/>
            </a:stretch>
          </a:blipFill>
        </p:spPr>
        <p:txBody>
          <a:bodyPr/>
          <a:lstStyle/>
          <a:p>
            <a:endParaRPr lang="en-US" dirty="0"/>
          </a:p>
        </p:txBody>
      </p:sp>
      <p:sp>
        <p:nvSpPr>
          <p:cNvPr id="9" name="TextBox 9"/>
          <p:cNvSpPr txBox="1"/>
          <p:nvPr/>
        </p:nvSpPr>
        <p:spPr>
          <a:xfrm>
            <a:off x="4543957" y="955522"/>
            <a:ext cx="10677114" cy="1150715"/>
          </a:xfrm>
          <a:prstGeom prst="rect">
            <a:avLst/>
          </a:prstGeom>
        </p:spPr>
        <p:txBody>
          <a:bodyPr lIns="0" tIns="0" rIns="0" bIns="0" rtlCol="0" anchor="t">
            <a:spAutoFit/>
          </a:bodyPr>
          <a:lstStyle/>
          <a:p>
            <a:pPr marL="0" lvl="0" indent="0">
              <a:lnSpc>
                <a:spcPts val="8553"/>
              </a:lnSpc>
              <a:spcBef>
                <a:spcPct val="0"/>
              </a:spcBef>
            </a:pPr>
            <a:r>
              <a:rPr lang="en-US" sz="8553" u="none" strike="noStrike" dirty="0">
                <a:solidFill>
                  <a:srgbClr val="F5F5F3"/>
                </a:solidFill>
                <a:latin typeface="League Spartan"/>
              </a:rPr>
              <a:t>Technologies Used</a:t>
            </a:r>
          </a:p>
        </p:txBody>
      </p:sp>
      <p:sp>
        <p:nvSpPr>
          <p:cNvPr id="10" name="TextBox 10"/>
          <p:cNvSpPr txBox="1"/>
          <p:nvPr/>
        </p:nvSpPr>
        <p:spPr>
          <a:xfrm>
            <a:off x="9933794" y="3929657"/>
            <a:ext cx="7586520" cy="2774927"/>
          </a:xfrm>
          <a:prstGeom prst="rect">
            <a:avLst/>
          </a:prstGeom>
        </p:spPr>
        <p:txBody>
          <a:bodyPr lIns="0" tIns="0" rIns="0" bIns="0" rtlCol="0" anchor="t">
            <a:spAutoFit/>
          </a:bodyPr>
          <a:lstStyle/>
          <a:p>
            <a:pPr marL="457200" lvl="0" indent="-457200">
              <a:lnSpc>
                <a:spcPts val="4432"/>
              </a:lnSpc>
              <a:spcBef>
                <a:spcPct val="0"/>
              </a:spcBef>
              <a:buFont typeface="Arial" panose="020B0604020202020204" pitchFamily="34" charset="0"/>
              <a:buChar char="•"/>
            </a:pPr>
            <a:r>
              <a:rPr lang="en-US" sz="2954" u="none" strike="noStrike" dirty="0">
                <a:solidFill>
                  <a:srgbClr val="F5F5F3"/>
                </a:solidFill>
                <a:latin typeface="Glacial Indifference Bold"/>
              </a:rPr>
              <a:t>FRONTEND: HTML, CSS, JAVASCRIPT</a:t>
            </a:r>
          </a:p>
          <a:p>
            <a:pPr marL="457200" lvl="0" indent="-457200">
              <a:lnSpc>
                <a:spcPts val="4432"/>
              </a:lnSpc>
              <a:spcBef>
                <a:spcPct val="0"/>
              </a:spcBef>
              <a:buFont typeface="Arial" panose="020B0604020202020204" pitchFamily="34" charset="0"/>
              <a:buChar char="•"/>
            </a:pPr>
            <a:r>
              <a:rPr lang="en-US" sz="2954" dirty="0">
                <a:solidFill>
                  <a:srgbClr val="F5F5F3"/>
                </a:solidFill>
                <a:latin typeface="Glacial Indifference Bold"/>
              </a:rPr>
              <a:t>BACKEND: FIREBASE</a:t>
            </a:r>
          </a:p>
          <a:p>
            <a:pPr marL="457200" lvl="0" indent="-457200">
              <a:lnSpc>
                <a:spcPts val="4432"/>
              </a:lnSpc>
              <a:spcBef>
                <a:spcPct val="0"/>
              </a:spcBef>
              <a:buFont typeface="Arial" panose="020B0604020202020204" pitchFamily="34" charset="0"/>
              <a:buChar char="•"/>
            </a:pPr>
            <a:r>
              <a:rPr lang="en-US" sz="2954" dirty="0">
                <a:solidFill>
                  <a:srgbClr val="F5F5F3"/>
                </a:solidFill>
                <a:latin typeface="Glacial Indifference Bold"/>
              </a:rPr>
              <a:t>USER AUTHENTICATION: GOOGLE AUTH</a:t>
            </a:r>
          </a:p>
          <a:p>
            <a:pPr marL="457200" lvl="0" indent="-457200">
              <a:lnSpc>
                <a:spcPts val="4432"/>
              </a:lnSpc>
              <a:spcBef>
                <a:spcPct val="0"/>
              </a:spcBef>
              <a:buFont typeface="Arial" panose="020B0604020202020204" pitchFamily="34" charset="0"/>
              <a:buChar char="•"/>
            </a:pPr>
            <a:r>
              <a:rPr lang="en-US" sz="2954" dirty="0">
                <a:solidFill>
                  <a:srgbClr val="F5F5F3"/>
                </a:solidFill>
                <a:latin typeface="Glacial Indifference Bold"/>
              </a:rPr>
              <a:t>PAYMENT INTEGRATION: RAZORPAY/UPI</a:t>
            </a:r>
          </a:p>
          <a:p>
            <a:pPr marL="457200" lvl="0" indent="-457200">
              <a:lnSpc>
                <a:spcPts val="4432"/>
              </a:lnSpc>
              <a:spcBef>
                <a:spcPct val="0"/>
              </a:spcBef>
              <a:buFont typeface="Arial" panose="020B0604020202020204" pitchFamily="34" charset="0"/>
              <a:buChar char="•"/>
            </a:pPr>
            <a:endParaRPr lang="en-US" sz="2954" u="none" strike="noStrike" dirty="0">
              <a:solidFill>
                <a:srgbClr val="F5F5F3"/>
              </a:solidFill>
              <a:latin typeface="Glacial Indifference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dirty="0"/>
          </a:p>
        </p:txBody>
      </p:sp>
      <p:sp>
        <p:nvSpPr>
          <p:cNvPr id="3" name="Freeform 3"/>
          <p:cNvSpPr/>
          <p:nvPr/>
        </p:nvSpPr>
        <p:spPr>
          <a:xfrm>
            <a:off x="-1517642" y="-1539346"/>
            <a:ext cx="6641079" cy="6682846"/>
          </a:xfrm>
          <a:custGeom>
            <a:avLst/>
            <a:gdLst/>
            <a:ahLst/>
            <a:cxnLst/>
            <a:rect l="l" t="t" r="r" b="b"/>
            <a:pathLst>
              <a:path w="6641079" h="6682846">
                <a:moveTo>
                  <a:pt x="0" y="0"/>
                </a:moveTo>
                <a:lnTo>
                  <a:pt x="6641079" y="0"/>
                </a:lnTo>
                <a:lnTo>
                  <a:pt x="6641079" y="6682846"/>
                </a:lnTo>
                <a:lnTo>
                  <a:pt x="0" y="6682846"/>
                </a:lnTo>
                <a:lnTo>
                  <a:pt x="0" y="0"/>
                </a:lnTo>
                <a:close/>
              </a:path>
            </a:pathLst>
          </a:custGeom>
          <a:blipFill>
            <a:blip r:embed="rId3"/>
            <a:stretch>
              <a:fillRect/>
            </a:stretch>
          </a:blipFill>
        </p:spPr>
        <p:txBody>
          <a:bodyPr/>
          <a:lstStyle/>
          <a:p>
            <a:endParaRPr lang="en-US" dirty="0"/>
          </a:p>
        </p:txBody>
      </p:sp>
      <p:grpSp>
        <p:nvGrpSpPr>
          <p:cNvPr id="4" name="Group 4"/>
          <p:cNvGrpSpPr/>
          <p:nvPr/>
        </p:nvGrpSpPr>
        <p:grpSpPr>
          <a:xfrm>
            <a:off x="993632" y="3518298"/>
            <a:ext cx="3535026" cy="4287833"/>
            <a:chOff x="0" y="0"/>
            <a:chExt cx="1157357" cy="1403823"/>
          </a:xfrm>
        </p:grpSpPr>
        <p:sp>
          <p:nvSpPr>
            <p:cNvPr id="5" name="Freeform 5"/>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dirty="0"/>
            </a:p>
          </p:txBody>
        </p:sp>
      </p:grpSp>
      <p:grpSp>
        <p:nvGrpSpPr>
          <p:cNvPr id="8" name="Group 8"/>
          <p:cNvGrpSpPr/>
          <p:nvPr/>
        </p:nvGrpSpPr>
        <p:grpSpPr>
          <a:xfrm>
            <a:off x="5299959" y="3518298"/>
            <a:ext cx="3535026" cy="4287833"/>
            <a:chOff x="0" y="0"/>
            <a:chExt cx="1157357" cy="1403823"/>
          </a:xfrm>
        </p:grpSpPr>
        <p:sp>
          <p:nvSpPr>
            <p:cNvPr id="9" name="Freeform 9"/>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dirty="0"/>
            </a:p>
          </p:txBody>
        </p:sp>
      </p:grpSp>
      <p:grpSp>
        <p:nvGrpSpPr>
          <p:cNvPr id="12" name="Group 12"/>
          <p:cNvGrpSpPr/>
          <p:nvPr/>
        </p:nvGrpSpPr>
        <p:grpSpPr>
          <a:xfrm>
            <a:off x="9608229" y="3518298"/>
            <a:ext cx="3535026" cy="4287833"/>
            <a:chOff x="0" y="0"/>
            <a:chExt cx="1157357" cy="1403823"/>
          </a:xfrm>
        </p:grpSpPr>
        <p:sp>
          <p:nvSpPr>
            <p:cNvPr id="13" name="Freeform 13"/>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dirty="0"/>
            </a:p>
          </p:txBody>
        </p:sp>
      </p:grpSp>
      <p:sp>
        <p:nvSpPr>
          <p:cNvPr id="20" name="TextBox 20"/>
          <p:cNvSpPr txBox="1"/>
          <p:nvPr/>
        </p:nvSpPr>
        <p:spPr>
          <a:xfrm>
            <a:off x="3319799" y="1171575"/>
            <a:ext cx="11648401" cy="1069975"/>
          </a:xfrm>
          <a:prstGeom prst="rect">
            <a:avLst/>
          </a:prstGeom>
        </p:spPr>
        <p:txBody>
          <a:bodyPr lIns="0" tIns="0" rIns="0" bIns="0" rtlCol="0" anchor="t">
            <a:spAutoFit/>
          </a:bodyPr>
          <a:lstStyle/>
          <a:p>
            <a:pPr marL="0" lvl="0" indent="0" algn="ctr">
              <a:lnSpc>
                <a:spcPts val="8000"/>
              </a:lnSpc>
            </a:pPr>
            <a:r>
              <a:rPr lang="en-US" sz="8000" dirty="0">
                <a:solidFill>
                  <a:srgbClr val="FFBD59"/>
                </a:solidFill>
                <a:latin typeface="League Spartan"/>
              </a:rPr>
              <a:t>The Team</a:t>
            </a:r>
          </a:p>
        </p:txBody>
      </p:sp>
      <p:sp>
        <p:nvSpPr>
          <p:cNvPr id="21" name="TextBox 21"/>
          <p:cNvSpPr txBox="1"/>
          <p:nvPr/>
        </p:nvSpPr>
        <p:spPr>
          <a:xfrm>
            <a:off x="1455779" y="6033175"/>
            <a:ext cx="2687924" cy="894219"/>
          </a:xfrm>
          <a:prstGeom prst="rect">
            <a:avLst/>
          </a:prstGeom>
        </p:spPr>
        <p:txBody>
          <a:bodyPr lIns="0" tIns="0" rIns="0" bIns="0" rtlCol="0" anchor="t">
            <a:spAutoFit/>
          </a:bodyPr>
          <a:lstStyle/>
          <a:p>
            <a:pPr>
              <a:lnSpc>
                <a:spcPts val="3410"/>
              </a:lnSpc>
            </a:pPr>
            <a:r>
              <a:rPr lang="en-US" sz="3410" dirty="0">
                <a:solidFill>
                  <a:srgbClr val="FFBD59"/>
                </a:solidFill>
                <a:latin typeface="Garet Bold"/>
              </a:rPr>
              <a:t>Sahil</a:t>
            </a:r>
          </a:p>
          <a:p>
            <a:pPr>
              <a:lnSpc>
                <a:spcPts val="3410"/>
              </a:lnSpc>
            </a:pPr>
            <a:r>
              <a:rPr lang="en-US" sz="3410" dirty="0">
                <a:solidFill>
                  <a:srgbClr val="FFBD59"/>
                </a:solidFill>
                <a:latin typeface="Garet Bold"/>
              </a:rPr>
              <a:t>Sharma</a:t>
            </a:r>
          </a:p>
        </p:txBody>
      </p:sp>
      <p:sp>
        <p:nvSpPr>
          <p:cNvPr id="22" name="TextBox 22"/>
          <p:cNvSpPr txBox="1"/>
          <p:nvPr/>
        </p:nvSpPr>
        <p:spPr>
          <a:xfrm>
            <a:off x="1455779" y="6981537"/>
            <a:ext cx="1859198" cy="604204"/>
          </a:xfrm>
          <a:prstGeom prst="rect">
            <a:avLst/>
          </a:prstGeom>
        </p:spPr>
        <p:txBody>
          <a:bodyPr lIns="0" tIns="0" rIns="0" bIns="0" rtlCol="0" anchor="t">
            <a:spAutoFit/>
          </a:bodyPr>
          <a:lstStyle/>
          <a:p>
            <a:pPr marL="0" lvl="0" indent="0">
              <a:lnSpc>
                <a:spcPts val="2387"/>
              </a:lnSpc>
            </a:pPr>
            <a:r>
              <a:rPr lang="en-US" sz="1705" spc="341" dirty="0">
                <a:solidFill>
                  <a:srgbClr val="FFFFFF"/>
                </a:solidFill>
                <a:latin typeface="Garet"/>
              </a:rPr>
              <a:t>CEO, DEVELOPER</a:t>
            </a:r>
          </a:p>
        </p:txBody>
      </p:sp>
      <p:sp>
        <p:nvSpPr>
          <p:cNvPr id="23" name="TextBox 23"/>
          <p:cNvSpPr txBox="1"/>
          <p:nvPr/>
        </p:nvSpPr>
        <p:spPr>
          <a:xfrm>
            <a:off x="5762105" y="6033175"/>
            <a:ext cx="2687924" cy="894219"/>
          </a:xfrm>
          <a:prstGeom prst="rect">
            <a:avLst/>
          </a:prstGeom>
        </p:spPr>
        <p:txBody>
          <a:bodyPr lIns="0" tIns="0" rIns="0" bIns="0" rtlCol="0" anchor="t">
            <a:spAutoFit/>
          </a:bodyPr>
          <a:lstStyle/>
          <a:p>
            <a:pPr marL="0" lvl="0" indent="0">
              <a:lnSpc>
                <a:spcPts val="3410"/>
              </a:lnSpc>
            </a:pPr>
            <a:r>
              <a:rPr lang="en-US" sz="3410" dirty="0">
                <a:solidFill>
                  <a:srgbClr val="FFBD59"/>
                </a:solidFill>
                <a:latin typeface="Garet Bold"/>
              </a:rPr>
              <a:t>Apurv</a:t>
            </a:r>
          </a:p>
          <a:p>
            <a:pPr marL="0" lvl="0" indent="0">
              <a:lnSpc>
                <a:spcPts val="3410"/>
              </a:lnSpc>
            </a:pPr>
            <a:r>
              <a:rPr lang="en-US" sz="3410" dirty="0">
                <a:solidFill>
                  <a:srgbClr val="FFBD59"/>
                </a:solidFill>
                <a:latin typeface="Garet Bold"/>
              </a:rPr>
              <a:t>Kulkarni</a:t>
            </a:r>
          </a:p>
        </p:txBody>
      </p:sp>
      <p:sp>
        <p:nvSpPr>
          <p:cNvPr id="24" name="TextBox 24"/>
          <p:cNvSpPr txBox="1"/>
          <p:nvPr/>
        </p:nvSpPr>
        <p:spPr>
          <a:xfrm>
            <a:off x="5762105" y="6981537"/>
            <a:ext cx="2489030" cy="286916"/>
          </a:xfrm>
          <a:prstGeom prst="rect">
            <a:avLst/>
          </a:prstGeom>
        </p:spPr>
        <p:txBody>
          <a:bodyPr lIns="0" tIns="0" rIns="0" bIns="0" rtlCol="0" anchor="t">
            <a:spAutoFit/>
          </a:bodyPr>
          <a:lstStyle/>
          <a:p>
            <a:pPr marL="0" lvl="0" indent="0">
              <a:lnSpc>
                <a:spcPts val="2387"/>
              </a:lnSpc>
            </a:pPr>
            <a:r>
              <a:rPr lang="en-US" sz="1705" spc="341" dirty="0">
                <a:solidFill>
                  <a:srgbClr val="FFFFFF"/>
                </a:solidFill>
                <a:latin typeface="Blinker"/>
              </a:rPr>
              <a:t>DEVEOPER</a:t>
            </a:r>
          </a:p>
        </p:txBody>
      </p:sp>
      <p:sp>
        <p:nvSpPr>
          <p:cNvPr id="25" name="TextBox 25"/>
          <p:cNvSpPr txBox="1"/>
          <p:nvPr/>
        </p:nvSpPr>
        <p:spPr>
          <a:xfrm>
            <a:off x="10070376" y="6033175"/>
            <a:ext cx="2586320" cy="894219"/>
          </a:xfrm>
          <a:prstGeom prst="rect">
            <a:avLst/>
          </a:prstGeom>
        </p:spPr>
        <p:txBody>
          <a:bodyPr lIns="0" tIns="0" rIns="0" bIns="0" rtlCol="0" anchor="t">
            <a:spAutoFit/>
          </a:bodyPr>
          <a:lstStyle/>
          <a:p>
            <a:pPr marL="0" lvl="0" indent="0">
              <a:lnSpc>
                <a:spcPts val="3410"/>
              </a:lnSpc>
            </a:pPr>
            <a:r>
              <a:rPr lang="en-US" sz="3410" dirty="0">
                <a:solidFill>
                  <a:srgbClr val="FFBD59"/>
                </a:solidFill>
                <a:latin typeface="Garet Bold"/>
              </a:rPr>
              <a:t>Snigdha</a:t>
            </a:r>
          </a:p>
          <a:p>
            <a:pPr marL="0" lvl="0" indent="0">
              <a:lnSpc>
                <a:spcPts val="3410"/>
              </a:lnSpc>
            </a:pPr>
            <a:r>
              <a:rPr lang="en-US" sz="3410" dirty="0">
                <a:solidFill>
                  <a:srgbClr val="FFBD59"/>
                </a:solidFill>
                <a:latin typeface="Garet Bold"/>
              </a:rPr>
              <a:t>Rath</a:t>
            </a:r>
          </a:p>
        </p:txBody>
      </p:sp>
      <p:sp>
        <p:nvSpPr>
          <p:cNvPr id="27" name="TextBox 27"/>
          <p:cNvSpPr txBox="1"/>
          <p:nvPr/>
        </p:nvSpPr>
        <p:spPr>
          <a:xfrm>
            <a:off x="10070376" y="6981537"/>
            <a:ext cx="1859198" cy="286916"/>
          </a:xfrm>
          <a:prstGeom prst="rect">
            <a:avLst/>
          </a:prstGeom>
        </p:spPr>
        <p:txBody>
          <a:bodyPr lIns="0" tIns="0" rIns="0" bIns="0" rtlCol="0" anchor="t">
            <a:spAutoFit/>
          </a:bodyPr>
          <a:lstStyle/>
          <a:p>
            <a:pPr marL="0" lvl="0" indent="0">
              <a:lnSpc>
                <a:spcPts val="2387"/>
              </a:lnSpc>
            </a:pPr>
            <a:r>
              <a:rPr lang="en-US" sz="1705" spc="341" dirty="0">
                <a:solidFill>
                  <a:srgbClr val="FFFFFF"/>
                </a:solidFill>
                <a:latin typeface="Blinker"/>
              </a:rPr>
              <a:t>DEVELOPER</a:t>
            </a:r>
          </a:p>
        </p:txBody>
      </p:sp>
      <p:sp>
        <p:nvSpPr>
          <p:cNvPr id="50" name="Oval 49">
            <a:extLst>
              <a:ext uri="{FF2B5EF4-FFF2-40B4-BE49-F238E27FC236}">
                <a16:creationId xmlns:a16="http://schemas.microsoft.com/office/drawing/2014/main" id="{F95593AE-1A63-DA11-F606-F61A0D7D3907}"/>
              </a:ext>
            </a:extLst>
          </p:cNvPr>
          <p:cNvSpPr/>
          <p:nvPr/>
        </p:nvSpPr>
        <p:spPr>
          <a:xfrm>
            <a:off x="1321324" y="4073958"/>
            <a:ext cx="1439821" cy="1447800"/>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Oval 50">
            <a:extLst>
              <a:ext uri="{FF2B5EF4-FFF2-40B4-BE49-F238E27FC236}">
                <a16:creationId xmlns:a16="http://schemas.microsoft.com/office/drawing/2014/main" id="{F82D08B6-0A34-6223-28E2-889D03C71974}"/>
              </a:ext>
            </a:extLst>
          </p:cNvPr>
          <p:cNvSpPr/>
          <p:nvPr/>
        </p:nvSpPr>
        <p:spPr>
          <a:xfrm>
            <a:off x="5712600" y="4157084"/>
            <a:ext cx="1439821" cy="1447800"/>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Oval 51">
            <a:extLst>
              <a:ext uri="{FF2B5EF4-FFF2-40B4-BE49-F238E27FC236}">
                <a16:creationId xmlns:a16="http://schemas.microsoft.com/office/drawing/2014/main" id="{4650E80A-DFD3-78D6-3904-680E9CAF2FC5}"/>
              </a:ext>
            </a:extLst>
          </p:cNvPr>
          <p:cNvSpPr/>
          <p:nvPr/>
        </p:nvSpPr>
        <p:spPr>
          <a:xfrm>
            <a:off x="10142579" y="4240210"/>
            <a:ext cx="1439821" cy="1447800"/>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US" dirty="0"/>
          </a:p>
        </p:txBody>
      </p:sp>
      <p:sp>
        <p:nvSpPr>
          <p:cNvPr id="3" name="Freeform 3"/>
          <p:cNvSpPr/>
          <p:nvPr/>
        </p:nvSpPr>
        <p:spPr>
          <a:xfrm>
            <a:off x="0" y="0"/>
            <a:ext cx="18288000" cy="4273013"/>
          </a:xfrm>
          <a:custGeom>
            <a:avLst/>
            <a:gdLst/>
            <a:ahLst/>
            <a:cxnLst/>
            <a:rect l="l" t="t" r="r" b="b"/>
            <a:pathLst>
              <a:path w="18288000" h="4273013">
                <a:moveTo>
                  <a:pt x="0" y="0"/>
                </a:moveTo>
                <a:lnTo>
                  <a:pt x="18288000" y="0"/>
                </a:lnTo>
                <a:lnTo>
                  <a:pt x="18288000" y="4273013"/>
                </a:lnTo>
                <a:lnTo>
                  <a:pt x="0" y="4273013"/>
                </a:lnTo>
                <a:lnTo>
                  <a:pt x="0" y="0"/>
                </a:lnTo>
                <a:close/>
              </a:path>
            </a:pathLst>
          </a:custGeom>
          <a:blipFill>
            <a:blip r:embed="rId3"/>
            <a:stretch>
              <a:fillRect t="-255586"/>
            </a:stretch>
          </a:blipFill>
        </p:spPr>
        <p:txBody>
          <a:bodyPr/>
          <a:lstStyle/>
          <a:p>
            <a:endParaRPr lang="en-US" dirty="0"/>
          </a:p>
        </p:txBody>
      </p:sp>
      <p:sp>
        <p:nvSpPr>
          <p:cNvPr id="4" name="TextBox 4"/>
          <p:cNvSpPr txBox="1"/>
          <p:nvPr/>
        </p:nvSpPr>
        <p:spPr>
          <a:xfrm>
            <a:off x="3877720" y="5349478"/>
            <a:ext cx="10532560" cy="552074"/>
          </a:xfrm>
          <a:prstGeom prst="rect">
            <a:avLst/>
          </a:prstGeom>
        </p:spPr>
        <p:txBody>
          <a:bodyPr lIns="0" tIns="0" rIns="0" bIns="0" rtlCol="0" anchor="t">
            <a:spAutoFit/>
          </a:bodyPr>
          <a:lstStyle/>
          <a:p>
            <a:pPr algn="ctr">
              <a:lnSpc>
                <a:spcPts val="4320"/>
              </a:lnSpc>
            </a:pPr>
            <a:r>
              <a:rPr lang="en-US" sz="3600" spc="1152" dirty="0">
                <a:solidFill>
                  <a:srgbClr val="FFBD59"/>
                </a:solidFill>
                <a:latin typeface="Garet"/>
              </a:rPr>
              <a:t>HACKTOBER FEST</a:t>
            </a:r>
          </a:p>
        </p:txBody>
      </p:sp>
      <p:sp>
        <p:nvSpPr>
          <p:cNvPr id="5" name="TextBox 5"/>
          <p:cNvSpPr txBox="1"/>
          <p:nvPr/>
        </p:nvSpPr>
        <p:spPr>
          <a:xfrm>
            <a:off x="2510202" y="3613547"/>
            <a:ext cx="13267596" cy="1838325"/>
          </a:xfrm>
          <a:prstGeom prst="rect">
            <a:avLst/>
          </a:prstGeom>
        </p:spPr>
        <p:txBody>
          <a:bodyPr lIns="0" tIns="0" rIns="0" bIns="0" rtlCol="0" anchor="t">
            <a:spAutoFit/>
          </a:bodyPr>
          <a:lstStyle/>
          <a:p>
            <a:pPr algn="ctr">
              <a:lnSpc>
                <a:spcPts val="14400"/>
              </a:lnSpc>
            </a:pPr>
            <a:r>
              <a:rPr lang="en-US" sz="12000" dirty="0">
                <a:solidFill>
                  <a:srgbClr val="FFFFFF"/>
                </a:solidFill>
                <a:latin typeface="League Spartan"/>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TotalTime>
  <Words>259</Words>
  <Application>Microsoft Office PowerPoint</Application>
  <PresentationFormat>Custom</PresentationFormat>
  <Paragraphs>42</Paragraphs>
  <Slides>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vt:i4>
      </vt:variant>
    </vt:vector>
  </HeadingPairs>
  <TitlesOfParts>
    <vt:vector size="20" baseType="lpstr">
      <vt:lpstr>Mont Bold</vt:lpstr>
      <vt:lpstr>Calibri</vt:lpstr>
      <vt:lpstr>Arial</vt:lpstr>
      <vt:lpstr>League Spartan</vt:lpstr>
      <vt:lpstr>Poppins</vt:lpstr>
      <vt:lpstr>Garet Bold</vt:lpstr>
      <vt:lpstr>Garet</vt:lpstr>
      <vt:lpstr>Blinker</vt:lpstr>
      <vt:lpstr>Glacial Indifference Bold</vt:lpstr>
      <vt:lpstr>Glacial Indifference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Pink Futuristic Dark Mode Technology Pitch Deck Presentation</dc:title>
  <cp:lastModifiedBy>Sahil Sharma</cp:lastModifiedBy>
  <cp:revision>10</cp:revision>
  <dcterms:created xsi:type="dcterms:W3CDTF">2006-08-16T00:00:00Z</dcterms:created>
  <dcterms:modified xsi:type="dcterms:W3CDTF">2023-10-28T06:23:16Z</dcterms:modified>
  <dc:identifier>DAFxrxF-qp8</dc:identifier>
</cp:coreProperties>
</file>